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C8A29F-AC21-4027-A34F-150595A4B5C1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F26A637-53F9-4892-AD6B-DBFCC2C3E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59394">
            <a:off x="428596" y="135729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Вимоги, що ставляться до особистості сучасного менеджера.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71876"/>
            <a:ext cx="4429156" cy="3147032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6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6400" dirty="0" smtClean="0"/>
              <a:t>6.Чи повинен бути присутній в </a:t>
            </a:r>
            <a:r>
              <a:rPr lang="uk-UA" sz="6400" dirty="0" err="1" smtClean="0"/>
              <a:t>менеджмента</a:t>
            </a:r>
            <a:r>
              <a:rPr lang="uk-UA" sz="6400" dirty="0" smtClean="0"/>
              <a:t>, в його професійній діяльності оптимізм?</a:t>
            </a:r>
          </a:p>
          <a:p>
            <a:pPr>
              <a:buNone/>
            </a:pPr>
            <a:r>
              <a:rPr lang="uk-UA" sz="6400" dirty="0" smtClean="0"/>
              <a:t>А – ні, тут потрібен професіоналізм</a:t>
            </a:r>
          </a:p>
          <a:p>
            <a:pPr>
              <a:buNone/>
            </a:pPr>
            <a:r>
              <a:rPr lang="uk-UA" sz="6400" dirty="0" smtClean="0">
                <a:solidFill>
                  <a:srgbClr val="FF0000"/>
                </a:solidFill>
              </a:rPr>
              <a:t>Б </a:t>
            </a:r>
            <a:r>
              <a:rPr lang="uk-UA" sz="6400" dirty="0" smtClean="0"/>
              <a:t>– звичайно, в будь – якій справі потрібно бути оптимістом </a:t>
            </a:r>
          </a:p>
          <a:p>
            <a:pPr>
              <a:buNone/>
            </a:pPr>
            <a:r>
              <a:rPr lang="uk-UA" sz="6400" dirty="0" smtClean="0"/>
              <a:t>В – мабуть так</a:t>
            </a:r>
          </a:p>
          <a:p>
            <a:pPr>
              <a:buNone/>
            </a:pPr>
            <a:r>
              <a:rPr lang="uk-UA" sz="6400" dirty="0" smtClean="0"/>
              <a:t>7. людина, яка здійснює постійну керуючу посаду, наділена повноваженнями приймати рішення:</a:t>
            </a:r>
          </a:p>
          <a:p>
            <a:pPr>
              <a:buNone/>
            </a:pPr>
            <a:r>
              <a:rPr lang="uk-UA" sz="6400" dirty="0" smtClean="0"/>
              <a:t>А – адміністратор</a:t>
            </a:r>
          </a:p>
          <a:p>
            <a:pPr>
              <a:buNone/>
            </a:pPr>
            <a:r>
              <a:rPr lang="uk-UA" sz="6400" dirty="0" smtClean="0"/>
              <a:t>Б – </a:t>
            </a:r>
            <a:r>
              <a:rPr lang="uk-UA" sz="6400" dirty="0" err="1" smtClean="0"/>
              <a:t>порть</a:t>
            </a:r>
            <a:r>
              <a:rPr lang="en-US" sz="6400" dirty="0" smtClean="0"/>
              <a:t>’</a:t>
            </a:r>
            <a:r>
              <a:rPr lang="uk-UA" sz="6400" dirty="0" smtClean="0"/>
              <a:t>є</a:t>
            </a:r>
          </a:p>
          <a:p>
            <a:pPr>
              <a:buNone/>
            </a:pPr>
            <a:r>
              <a:rPr lang="uk-UA" sz="6400" dirty="0" smtClean="0">
                <a:solidFill>
                  <a:srgbClr val="FF0000"/>
                </a:solidFill>
              </a:rPr>
              <a:t>В </a:t>
            </a:r>
            <a:r>
              <a:rPr lang="uk-UA" sz="6400" dirty="0" smtClean="0"/>
              <a:t>– менеджер</a:t>
            </a:r>
          </a:p>
          <a:p>
            <a:pPr>
              <a:buNone/>
            </a:pPr>
            <a:r>
              <a:rPr lang="uk-UA" sz="6400" dirty="0" smtClean="0"/>
              <a:t>8. Найвищу оцінку в значимості характеристик досягло:</a:t>
            </a:r>
          </a:p>
          <a:p>
            <a:pPr>
              <a:buNone/>
            </a:pPr>
            <a:r>
              <a:rPr lang="uk-UA" sz="6400" dirty="0" smtClean="0">
                <a:solidFill>
                  <a:srgbClr val="FF0000"/>
                </a:solidFill>
              </a:rPr>
              <a:t>А </a:t>
            </a:r>
            <a:r>
              <a:rPr lang="uk-UA" sz="6400" dirty="0" smtClean="0"/>
              <a:t>– лідерство</a:t>
            </a:r>
          </a:p>
          <a:p>
            <a:pPr>
              <a:buNone/>
            </a:pPr>
            <a:r>
              <a:rPr lang="uk-UA" sz="6400" dirty="0" smtClean="0"/>
              <a:t>Б – </a:t>
            </a:r>
            <a:r>
              <a:rPr lang="uk-UA" sz="6400" dirty="0" err="1" smtClean="0"/>
              <a:t>інноваційність</a:t>
            </a:r>
            <a:endParaRPr lang="uk-UA" sz="6400" dirty="0" smtClean="0"/>
          </a:p>
          <a:p>
            <a:pPr>
              <a:buNone/>
            </a:pPr>
            <a:r>
              <a:rPr lang="uk-UA" sz="6400" dirty="0" smtClean="0"/>
              <a:t>В – ділова репутація</a:t>
            </a:r>
          </a:p>
          <a:p>
            <a:pPr>
              <a:buNone/>
            </a:pPr>
            <a:r>
              <a:rPr lang="uk-UA" sz="6400" dirty="0" smtClean="0"/>
              <a:t>9. Якою є ця оцінка?</a:t>
            </a:r>
          </a:p>
          <a:p>
            <a:pPr>
              <a:buNone/>
            </a:pPr>
            <a:r>
              <a:rPr lang="uk-UA" sz="6400" dirty="0" smtClean="0"/>
              <a:t>А – 9,2</a:t>
            </a:r>
          </a:p>
          <a:p>
            <a:pPr>
              <a:buNone/>
            </a:pPr>
            <a:r>
              <a:rPr lang="uk-UA" sz="6400" dirty="0" smtClean="0"/>
              <a:t>Б – 8,5</a:t>
            </a:r>
          </a:p>
          <a:p>
            <a:pPr>
              <a:buNone/>
            </a:pPr>
            <a:r>
              <a:rPr lang="uk-UA" sz="6400" dirty="0" smtClean="0">
                <a:solidFill>
                  <a:srgbClr val="FF0000"/>
                </a:solidFill>
              </a:rPr>
              <a:t>В </a:t>
            </a:r>
            <a:r>
              <a:rPr lang="uk-UA" sz="6400" dirty="0" smtClean="0"/>
              <a:t>– 9,4</a:t>
            </a:r>
          </a:p>
          <a:p>
            <a:pPr>
              <a:buNone/>
            </a:pPr>
            <a:r>
              <a:rPr lang="uk-UA" sz="6400" dirty="0" smtClean="0"/>
              <a:t>10. Професійні, особисті, ділові…. Це?</a:t>
            </a:r>
          </a:p>
          <a:p>
            <a:pPr>
              <a:buNone/>
            </a:pPr>
            <a:r>
              <a:rPr lang="uk-UA" sz="6400" dirty="0" smtClean="0"/>
              <a:t>А – вимоги</a:t>
            </a:r>
          </a:p>
          <a:p>
            <a:pPr>
              <a:buNone/>
            </a:pPr>
            <a:r>
              <a:rPr lang="uk-UA" sz="6400" dirty="0" smtClean="0"/>
              <a:t>Б – функції</a:t>
            </a:r>
          </a:p>
          <a:p>
            <a:pPr>
              <a:buNone/>
            </a:pPr>
            <a:r>
              <a:rPr lang="uk-UA" sz="6400" dirty="0" smtClean="0"/>
              <a:t>В - види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Вимоги, які ставляться до особистості сучасного </a:t>
            </a:r>
            <a:r>
              <a:rPr lang="uk-UA" sz="2800" b="1" dirty="0" smtClean="0">
                <a:solidFill>
                  <a:srgbClr val="0070C0"/>
                </a:solidFill>
              </a:rPr>
              <a:t>менеджера </a:t>
            </a:r>
            <a:r>
              <a:rPr lang="uk-UA" sz="2800" dirty="0" smtClean="0"/>
              <a:t>можна сформувати в три групи: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Професійні </a:t>
            </a:r>
            <a:r>
              <a:rPr lang="uk-UA" dirty="0" smtClean="0"/>
              <a:t>- 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Особисті</a:t>
            </a:r>
            <a:r>
              <a:rPr lang="uk-UA" dirty="0" smtClean="0"/>
              <a:t> -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Ділові</a:t>
            </a:r>
            <a:r>
              <a:rPr lang="uk-UA" dirty="0" smtClean="0"/>
              <a:t> - </a:t>
            </a:r>
            <a:endParaRPr lang="ru-RU" dirty="0"/>
          </a:p>
        </p:txBody>
      </p:sp>
      <p:pic>
        <p:nvPicPr>
          <p:cNvPr id="4" name="Рисунок 3" descr="1266398779_stand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5000636"/>
            <a:ext cx="2764449" cy="1857364"/>
          </a:xfrm>
          <a:prstGeom prst="rect">
            <a:avLst/>
          </a:prstGeom>
        </p:spPr>
      </p:pic>
      <p:pic>
        <p:nvPicPr>
          <p:cNvPr id="5" name="Рисунок 4" descr="pha167000048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643050"/>
            <a:ext cx="1857388" cy="2630061"/>
          </a:xfrm>
          <a:prstGeom prst="rect">
            <a:avLst/>
          </a:prstGeom>
        </p:spPr>
      </p:pic>
      <p:pic>
        <p:nvPicPr>
          <p:cNvPr id="6" name="Рисунок 5" descr="37_person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143248"/>
            <a:ext cx="2643206" cy="1841434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Якщо розглянути їх ближче, можна відмітити що: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ПРОФЕСІЙНІ – це: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Широта поглядів, ерудиція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Глибоке знання своєї сфери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Високий рівень освіти, практичного досвіду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Прагнення до постійного самовдосконалення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Вміння планувати свою роботу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Високий рівень організації праці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Пошук нових форм і методів роботи.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Особисті: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325112"/>
          </a:xfrm>
        </p:spPr>
        <p:txBody>
          <a:bodyPr/>
          <a:lstStyle/>
          <a:p>
            <a:r>
              <a:rPr lang="uk-UA" dirty="0" smtClean="0"/>
              <a:t>Фізичне і психологічне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</a:p>
          <a:p>
            <a:r>
              <a:rPr lang="uk-UA" dirty="0" smtClean="0"/>
              <a:t>Високий рівень внутрішньої культури</a:t>
            </a:r>
          </a:p>
          <a:p>
            <a:r>
              <a:rPr lang="uk-UA" dirty="0" smtClean="0"/>
              <a:t>Енергійність</a:t>
            </a:r>
          </a:p>
          <a:p>
            <a:r>
              <a:rPr lang="uk-UA" dirty="0" smtClean="0"/>
              <a:t>Завзятість в досягненні мети</a:t>
            </a:r>
          </a:p>
          <a:p>
            <a:r>
              <a:rPr lang="uk-UA" dirty="0" smtClean="0"/>
              <a:t>Принциповість і рішучість</a:t>
            </a:r>
          </a:p>
          <a:p>
            <a:r>
              <a:rPr lang="uk-UA" dirty="0" smtClean="0"/>
              <a:t>Вміння поважати підлеглих</a:t>
            </a:r>
          </a:p>
          <a:p>
            <a:r>
              <a:rPr lang="uk-UA" dirty="0" smtClean="0"/>
              <a:t>Чесність і справедливість</a:t>
            </a:r>
          </a:p>
          <a:p>
            <a:r>
              <a:rPr lang="uk-UA" dirty="0" smtClean="0"/>
              <a:t>Почуття гумору, тощо.</a:t>
            </a:r>
            <a:endParaRPr lang="ru-RU" dirty="0"/>
          </a:p>
        </p:txBody>
      </p:sp>
      <p:pic>
        <p:nvPicPr>
          <p:cNvPr id="4" name="Рисунок 3" descr="41555992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7574">
            <a:off x="4990016" y="3475003"/>
            <a:ext cx="3918391" cy="2940361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Ділові: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325112"/>
          </a:xfrm>
        </p:spPr>
        <p:txBody>
          <a:bodyPr/>
          <a:lstStyle/>
          <a:p>
            <a:r>
              <a:rPr lang="uk-UA" dirty="0" smtClean="0"/>
              <a:t>Уміння створити підприємство</a:t>
            </a:r>
          </a:p>
          <a:p>
            <a:r>
              <a:rPr lang="uk-UA" dirty="0" smtClean="0"/>
              <a:t>Уміння стратегічно мислити</a:t>
            </a:r>
          </a:p>
          <a:p>
            <a:r>
              <a:rPr lang="uk-UA" dirty="0" smtClean="0"/>
              <a:t>Знання техніки і технологій</a:t>
            </a:r>
          </a:p>
          <a:p>
            <a:r>
              <a:rPr lang="uk-UA" dirty="0" smtClean="0"/>
              <a:t>Уміння розподіляти задачі</a:t>
            </a:r>
          </a:p>
          <a:p>
            <a:r>
              <a:rPr lang="uk-UA" dirty="0" smtClean="0"/>
              <a:t>Уміння самостійно і вчасно приймати рішення</a:t>
            </a:r>
          </a:p>
          <a:p>
            <a:r>
              <a:rPr lang="uk-UA" dirty="0" smtClean="0"/>
              <a:t>Мотивування підлеглих</a:t>
            </a:r>
          </a:p>
          <a:p>
            <a:r>
              <a:rPr lang="uk-UA" dirty="0" smtClean="0"/>
              <a:t>Домінантність, </a:t>
            </a:r>
            <a:r>
              <a:rPr lang="uk-UA" dirty="0" err="1" smtClean="0"/>
              <a:t>чеснолюбність</a:t>
            </a:r>
            <a:r>
              <a:rPr lang="uk-UA" dirty="0" smtClean="0"/>
              <a:t>, тощо.</a:t>
            </a:r>
            <a:endParaRPr lang="ru-RU" dirty="0"/>
          </a:p>
        </p:txBody>
      </p:sp>
      <p:pic>
        <p:nvPicPr>
          <p:cNvPr id="4" name="Рисунок 3" descr="time-mana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0"/>
            <a:ext cx="3214678" cy="3440574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Значимість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ефективності</a:t>
            </a:r>
            <a:r>
              <a:rPr lang="ru-RU" dirty="0" smtClean="0"/>
              <a:t> у топ-менеджера:</a:t>
            </a:r>
            <a:endParaRPr lang="ru-RU" dirty="0"/>
          </a:p>
        </p:txBody>
      </p:sp>
      <p:pic>
        <p:nvPicPr>
          <p:cNvPr id="4" name="Содержимое 3" descr="1.4. Вимоги, які ставляться до сучасного менеджер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742955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uk-UA" dirty="0" smtClean="0"/>
              <a:t>Висновок: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325112"/>
          </a:xfrm>
        </p:spPr>
        <p:txBody>
          <a:bodyPr/>
          <a:lstStyle/>
          <a:p>
            <a:r>
              <a:rPr lang="ru-RU" dirty="0" err="1" smtClean="0"/>
              <a:t>Кожен</a:t>
            </a:r>
            <a:r>
              <a:rPr lang="ru-RU" dirty="0" smtClean="0"/>
              <a:t> менеджер повинен </a:t>
            </a:r>
            <a:r>
              <a:rPr lang="ru-RU" dirty="0" err="1" smtClean="0"/>
              <a:t>прагнути</a:t>
            </a:r>
            <a:r>
              <a:rPr lang="ru-RU" dirty="0" smtClean="0"/>
              <a:t> до </a:t>
            </a:r>
            <a:r>
              <a:rPr lang="ru-RU" dirty="0" err="1" smtClean="0"/>
              <a:t>лідерства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сполучити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як </a:t>
            </a:r>
            <a:r>
              <a:rPr lang="ru-RU" dirty="0" err="1" smtClean="0"/>
              <a:t>формальну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особистісну</a:t>
            </a:r>
            <a:r>
              <a:rPr lang="ru-RU" dirty="0" smtClean="0"/>
              <a:t> основу </a:t>
            </a:r>
            <a:r>
              <a:rPr lang="ru-RU" dirty="0" err="1" smtClean="0"/>
              <a:t>влади</a:t>
            </a:r>
            <a:r>
              <a:rPr lang="ru-RU" dirty="0" smtClean="0"/>
              <a:t> у </a:t>
            </a:r>
            <a:r>
              <a:rPr lang="ru-RU" dirty="0" err="1" smtClean="0"/>
              <a:t>підприємстві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дозволить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намічених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tit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767139"/>
            <a:ext cx="3090861" cy="3090861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Тестове завдання для самоконтролю.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1. Що формують в три групи для особистості менеджера?</a:t>
            </a:r>
          </a:p>
          <a:p>
            <a:r>
              <a:rPr lang="uk-UA" dirty="0" smtClean="0"/>
              <a:t>А – функції</a:t>
            </a:r>
          </a:p>
          <a:p>
            <a:r>
              <a:rPr lang="uk-UA" dirty="0" smtClean="0"/>
              <a:t>Б – види діяльності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В </a:t>
            </a:r>
            <a:r>
              <a:rPr lang="uk-UA" dirty="0" smtClean="0"/>
              <a:t>– вимоги</a:t>
            </a:r>
          </a:p>
          <a:p>
            <a:pPr>
              <a:buNone/>
            </a:pPr>
            <a:r>
              <a:rPr lang="uk-UA" dirty="0" smtClean="0"/>
              <a:t>2. Одною з якостей менеджера є:</a:t>
            </a:r>
          </a:p>
          <a:p>
            <a:r>
              <a:rPr lang="uk-UA" dirty="0" smtClean="0"/>
              <a:t>А – </a:t>
            </a:r>
            <a:r>
              <a:rPr lang="uk-UA" dirty="0" err="1" smtClean="0"/>
              <a:t>комунікативність</a:t>
            </a:r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Б</a:t>
            </a:r>
            <a:r>
              <a:rPr lang="uk-UA" dirty="0" smtClean="0"/>
              <a:t> – діловитість</a:t>
            </a:r>
          </a:p>
          <a:p>
            <a:r>
              <a:rPr lang="uk-UA" dirty="0" smtClean="0"/>
              <a:t>В – вміння планувати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3. До якої з вимог належить мотивування підлеглих?</a:t>
            </a:r>
          </a:p>
          <a:p>
            <a:r>
              <a:rPr lang="uk-UA" sz="2000" dirty="0" smtClean="0"/>
              <a:t>А – особистої</a:t>
            </a:r>
          </a:p>
          <a:p>
            <a:r>
              <a:rPr lang="uk-UA" sz="2000" dirty="0" smtClean="0"/>
              <a:t>Б – професійної</a:t>
            </a:r>
          </a:p>
          <a:p>
            <a:r>
              <a:rPr lang="uk-UA" sz="2000" dirty="0" smtClean="0">
                <a:solidFill>
                  <a:srgbClr val="FF0000"/>
                </a:solidFill>
              </a:rPr>
              <a:t>В </a:t>
            </a:r>
            <a:r>
              <a:rPr lang="uk-UA" sz="2000" dirty="0" smtClean="0"/>
              <a:t>– ділової</a:t>
            </a:r>
          </a:p>
          <a:p>
            <a:pPr>
              <a:buNone/>
            </a:pPr>
            <a:r>
              <a:rPr lang="uk-UA" sz="2000" dirty="0" smtClean="0"/>
              <a:t>4. Основа влади менеджера:</a:t>
            </a:r>
          </a:p>
          <a:p>
            <a:r>
              <a:rPr lang="uk-UA" sz="2000" dirty="0" smtClean="0"/>
              <a:t>А – особиста</a:t>
            </a:r>
          </a:p>
          <a:p>
            <a:r>
              <a:rPr lang="uk-UA" sz="2000" dirty="0" smtClean="0">
                <a:solidFill>
                  <a:srgbClr val="FF0000"/>
                </a:solidFill>
              </a:rPr>
              <a:t>Б</a:t>
            </a:r>
            <a:r>
              <a:rPr lang="uk-UA" sz="2000" dirty="0" smtClean="0"/>
              <a:t> – посадова</a:t>
            </a:r>
          </a:p>
          <a:p>
            <a:r>
              <a:rPr lang="uk-UA" sz="2000" dirty="0" smtClean="0"/>
              <a:t>В – ділова</a:t>
            </a:r>
          </a:p>
          <a:p>
            <a:pPr>
              <a:buNone/>
            </a:pPr>
            <a:r>
              <a:rPr lang="uk-UA" sz="2000" dirty="0" smtClean="0"/>
              <a:t>5. Як сприймає інформація працівника в лідерстві?</a:t>
            </a:r>
          </a:p>
          <a:p>
            <a:r>
              <a:rPr lang="uk-UA" sz="2000" dirty="0" smtClean="0">
                <a:solidFill>
                  <a:srgbClr val="FF0000"/>
                </a:solidFill>
              </a:rPr>
              <a:t>А</a:t>
            </a:r>
            <a:r>
              <a:rPr lang="uk-UA" sz="2000" dirty="0" smtClean="0"/>
              <a:t> – з повною довірою</a:t>
            </a:r>
          </a:p>
          <a:p>
            <a:r>
              <a:rPr lang="uk-UA" sz="2000" dirty="0" smtClean="0"/>
              <a:t>Б – з обмеженістю</a:t>
            </a:r>
          </a:p>
          <a:p>
            <a:r>
              <a:rPr lang="uk-UA" sz="2000" dirty="0" smtClean="0"/>
              <a:t>В – з повним контролем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</TotalTime>
  <Words>394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Вимоги, що ставляться до особистості сучасного менеджера.</vt:lpstr>
      <vt:lpstr>Вимоги, які ставляться до особистості сучасного менеджера можна сформувати в три групи:</vt:lpstr>
      <vt:lpstr>Якщо розглянути їх ближче, можна відмітити що:</vt:lpstr>
      <vt:lpstr>Особисті:</vt:lpstr>
      <vt:lpstr>Ділові:</vt:lpstr>
      <vt:lpstr>Значимість характеристик ефективності у топ-менеджера:</vt:lpstr>
      <vt:lpstr>Висновок:</vt:lpstr>
      <vt:lpstr>Тестове завдання для самоконтролю. </vt:lpstr>
      <vt:lpstr>Слайд 9</vt:lpstr>
      <vt:lpstr>Слайд 10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Вимоги, що ставляться до особистості сучасного менеджера.</dc:title>
  <dc:creator>AMD_Athlon_X64</dc:creator>
  <cp:lastModifiedBy>Admin</cp:lastModifiedBy>
  <cp:revision>8</cp:revision>
  <dcterms:created xsi:type="dcterms:W3CDTF">2011-09-14T14:19:40Z</dcterms:created>
  <dcterms:modified xsi:type="dcterms:W3CDTF">2011-10-21T08:22:59Z</dcterms:modified>
</cp:coreProperties>
</file>