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28604"/>
            <a:ext cx="821537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/>
              <a:t>Статистична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закономірність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статистична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сукупність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       </a:t>
            </a:r>
            <a:r>
              <a:rPr lang="ru-RU" sz="2000" b="1" dirty="0" err="1" smtClean="0"/>
              <a:t>Свій</a:t>
            </a:r>
            <a:r>
              <a:rPr lang="ru-RU" sz="2000" b="1" dirty="0" smtClean="0"/>
              <a:t> предмет статистика </a:t>
            </a:r>
            <a:r>
              <a:rPr lang="ru-RU" sz="2000" b="1" dirty="0" err="1" smtClean="0"/>
              <a:t>вивчає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допомогою</a:t>
            </a:r>
            <a:r>
              <a:rPr lang="ru-RU" sz="2000" b="1" dirty="0" smtClean="0"/>
              <a:t> таких понять, як «</a:t>
            </a:r>
            <a:r>
              <a:rPr lang="ru-RU" sz="2000" b="1" dirty="0" err="1" smtClean="0"/>
              <a:t>статистична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закономірність</a:t>
            </a:r>
            <a:r>
              <a:rPr lang="ru-RU" sz="2000" b="1" dirty="0" smtClean="0"/>
              <a:t>», «</a:t>
            </a:r>
            <a:r>
              <a:rPr lang="ru-RU" sz="2000" b="1" dirty="0" err="1" smtClean="0"/>
              <a:t>статистична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сукупність</a:t>
            </a:r>
            <a:r>
              <a:rPr lang="ru-RU" sz="2000" b="1" dirty="0" smtClean="0"/>
              <a:t>», «</a:t>
            </a:r>
            <a:r>
              <a:rPr lang="ru-RU" sz="2000" b="1" dirty="0" err="1" smtClean="0"/>
              <a:t>одиниця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сукупності</a:t>
            </a:r>
            <a:r>
              <a:rPr lang="ru-RU" sz="2000" b="1" dirty="0" smtClean="0"/>
              <a:t>», «</a:t>
            </a:r>
            <a:r>
              <a:rPr lang="ru-RU" sz="2000" b="1" dirty="0" err="1" smtClean="0"/>
              <a:t>ознак</a:t>
            </a:r>
            <a:r>
              <a:rPr lang="ru-RU" sz="2000" b="1" dirty="0" smtClean="0"/>
              <a:t>». </a:t>
            </a:r>
            <a:r>
              <a:rPr lang="ru-RU" sz="2000" b="1" dirty="0" err="1" smtClean="0"/>
              <a:t>Дані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поняття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відображають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зв’язки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відношення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предметів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явищ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об’єктивного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світу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       </a:t>
            </a:r>
            <a:r>
              <a:rPr lang="ru-RU" sz="2000" b="1" dirty="0" err="1" smtClean="0"/>
              <a:t>Статистична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закономірність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повторюваність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послідовність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порядок в </a:t>
            </a:r>
            <a:r>
              <a:rPr lang="ru-RU" sz="2000" b="1" dirty="0" err="1" smtClean="0"/>
              <a:t>явищах</a:t>
            </a:r>
            <a:r>
              <a:rPr lang="ru-RU" sz="2000" b="1" dirty="0" smtClean="0"/>
              <a:t>. Прикладом </a:t>
            </a:r>
            <a:r>
              <a:rPr lang="ru-RU" sz="2000" b="1" dirty="0" err="1" smtClean="0"/>
              <a:t>статистичних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закономірностей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закономірності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руху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населення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Статистичні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закономірності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незалежними</a:t>
            </a:r>
            <a:r>
              <a:rPr lang="ru-RU" sz="2000" b="1" dirty="0" smtClean="0"/>
              <a:t>. В </a:t>
            </a:r>
            <a:r>
              <a:rPr lang="ru-RU" sz="2000" b="1" dirty="0" err="1" smtClean="0"/>
              <a:t>своїй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основі</a:t>
            </a:r>
            <a:r>
              <a:rPr lang="ru-RU" sz="2000" b="1" dirty="0" smtClean="0"/>
              <a:t> вони </a:t>
            </a:r>
            <a:r>
              <a:rPr lang="ru-RU" sz="2000" b="1" dirty="0" err="1" smtClean="0"/>
              <a:t>відображають</a:t>
            </a:r>
            <a:r>
              <a:rPr lang="ru-RU" sz="2000" b="1" dirty="0" smtClean="0"/>
              <a:t> характер </a:t>
            </a:r>
            <a:r>
              <a:rPr lang="ru-RU" sz="2000" b="1" dirty="0" err="1" smtClean="0"/>
              <a:t>дії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об’єктивних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законів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розвитку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явищ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процесів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суспільного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життя</a:t>
            </a:r>
            <a:r>
              <a:rPr lang="ru-RU" sz="2000" b="1" dirty="0" smtClean="0"/>
              <a:t>. Вони </a:t>
            </a:r>
            <a:r>
              <a:rPr lang="ru-RU" sz="2000" b="1" dirty="0" err="1" smtClean="0"/>
              <a:t>постійно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проявляються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динаміці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взаємозв’язку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взаємозалежності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структурних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зрушення</a:t>
            </a:r>
            <a:r>
              <a:rPr lang="ru-RU" sz="2000" b="1" dirty="0" smtClean="0"/>
              <a:t>. </a:t>
            </a:r>
          </a:p>
          <a:p>
            <a:endParaRPr lang="ru-RU" sz="2000" dirty="0" smtClean="0"/>
          </a:p>
          <a:p>
            <a:r>
              <a:rPr lang="ru-RU" sz="2000" dirty="0" smtClean="0"/>
              <a:t>         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Статистична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множина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поєднані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єдиною</a:t>
            </a:r>
            <a:r>
              <a:rPr lang="ru-RU" dirty="0" smtClean="0"/>
              <a:t> </a:t>
            </a:r>
            <a:r>
              <a:rPr lang="ru-RU" dirty="0" err="1" smtClean="0"/>
              <a:t>якісною</a:t>
            </a:r>
            <a:r>
              <a:rPr lang="ru-RU" dirty="0" smtClean="0"/>
              <a:t> основою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однорідною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однорідною</a:t>
            </a:r>
            <a:r>
              <a:rPr lang="ru-RU" dirty="0" smtClean="0"/>
              <a:t>.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однорідною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поєднані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спільними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</a:t>
            </a:r>
            <a:r>
              <a:rPr lang="ru-RU" dirty="0" err="1" smtClean="0"/>
              <a:t>спільну</a:t>
            </a:r>
            <a:r>
              <a:rPr lang="ru-RU" dirty="0" smtClean="0"/>
              <a:t> </a:t>
            </a:r>
            <a:r>
              <a:rPr lang="ru-RU" dirty="0" err="1" smtClean="0"/>
              <a:t>якісну</a:t>
            </a:r>
            <a:r>
              <a:rPr lang="ru-RU" dirty="0" smtClean="0"/>
              <a:t> основу.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типу, то вона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різнорідною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– </a:t>
            </a:r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(</a:t>
            </a:r>
            <a:r>
              <a:rPr lang="ru-RU" dirty="0" err="1" smtClean="0"/>
              <a:t>елемент</a:t>
            </a:r>
            <a:r>
              <a:rPr lang="ru-RU" dirty="0" smtClean="0"/>
              <a:t>) </a:t>
            </a:r>
            <a:r>
              <a:rPr lang="ru-RU" dirty="0" err="1" smtClean="0"/>
              <a:t>сукупності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ознак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         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етапом</a:t>
            </a:r>
            <a:r>
              <a:rPr lang="ru-RU" dirty="0" smtClean="0"/>
              <a:t> при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 </a:t>
            </a:r>
            <a:r>
              <a:rPr lang="ru-RU" dirty="0" err="1" smtClean="0"/>
              <a:t>ознака</a:t>
            </a:r>
            <a:r>
              <a:rPr lang="ru-RU" dirty="0" smtClean="0"/>
              <a:t>» .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якісною</a:t>
            </a:r>
            <a:r>
              <a:rPr lang="ru-RU" dirty="0" smtClean="0"/>
              <a:t> характеристикою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           </a:t>
            </a:r>
            <a:r>
              <a:rPr lang="ru-RU" dirty="0" err="1" smtClean="0"/>
              <a:t>Ознака</a:t>
            </a:r>
            <a:r>
              <a:rPr lang="ru-RU" dirty="0" smtClean="0"/>
              <a:t>, яка </a:t>
            </a:r>
            <a:r>
              <a:rPr lang="ru-RU" dirty="0" err="1" smtClean="0"/>
              <a:t>приймає</a:t>
            </a:r>
            <a:r>
              <a:rPr lang="ru-RU" dirty="0" smtClean="0"/>
              <a:t> в межах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варіючою</a:t>
            </a:r>
            <a:r>
              <a:rPr lang="ru-RU" dirty="0" smtClean="0"/>
              <a:t>, а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 - </a:t>
            </a:r>
            <a:r>
              <a:rPr lang="ru-RU" dirty="0" err="1" smtClean="0"/>
              <a:t>варіацією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       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,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якісні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 err="1" smtClean="0"/>
              <a:t>вираз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плати, стаж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виготовлених</a:t>
            </a:r>
            <a:r>
              <a:rPr lang="ru-RU" dirty="0" smtClean="0"/>
              <a:t> деталей </a:t>
            </a:r>
            <a:r>
              <a:rPr lang="ru-RU" dirty="0" err="1" smtClean="0"/>
              <a:t>і</a:t>
            </a:r>
            <a:r>
              <a:rPr lang="ru-RU" dirty="0" smtClean="0"/>
              <a:t> т.д. Вони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первинними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безперервними</a:t>
            </a:r>
            <a:r>
              <a:rPr lang="ru-RU" dirty="0" smtClean="0"/>
              <a:t>.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безпосередньої</a:t>
            </a:r>
            <a:r>
              <a:rPr lang="ru-RU" dirty="0" smtClean="0"/>
              <a:t> </a:t>
            </a:r>
            <a:r>
              <a:rPr lang="ru-RU" dirty="0" err="1" smtClean="0"/>
              <a:t>кількісної</a:t>
            </a:r>
            <a:r>
              <a:rPr lang="ru-RU" dirty="0" smtClean="0"/>
              <a:t> характеристики,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якісними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атрибутивними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характеристика </a:t>
            </a:r>
            <a:r>
              <a:rPr lang="ru-RU" dirty="0" err="1" smtClean="0"/>
              <a:t>населення</a:t>
            </a:r>
            <a:r>
              <a:rPr lang="ru-RU" dirty="0" smtClean="0"/>
              <a:t> за </a:t>
            </a:r>
            <a:r>
              <a:rPr lang="ru-RU" dirty="0" err="1" smtClean="0"/>
              <a:t>статтю</a:t>
            </a:r>
            <a:r>
              <a:rPr lang="ru-RU" dirty="0" smtClean="0"/>
              <a:t>, </a:t>
            </a:r>
            <a:r>
              <a:rPr lang="ru-RU" dirty="0" err="1" smtClean="0"/>
              <a:t>освітній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та </a:t>
            </a:r>
            <a:r>
              <a:rPr lang="ru-RU" dirty="0" err="1" smtClean="0"/>
              <a:t>інше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протилежними</a:t>
            </a:r>
            <a:r>
              <a:rPr lang="ru-RU" dirty="0" smtClean="0"/>
              <a:t> за </a:t>
            </a:r>
            <a:r>
              <a:rPr lang="ru-RU" dirty="0" err="1" smtClean="0"/>
              <a:t>значенням</a:t>
            </a:r>
            <a:r>
              <a:rPr lang="ru-RU" dirty="0" smtClean="0"/>
              <a:t> результатами (так, </a:t>
            </a:r>
            <a:r>
              <a:rPr lang="ru-RU" dirty="0" err="1" smtClean="0"/>
              <a:t>ні</a:t>
            </a:r>
            <a:r>
              <a:rPr lang="ru-RU" dirty="0" smtClean="0"/>
              <a:t>; </a:t>
            </a:r>
            <a:r>
              <a:rPr lang="ru-RU" dirty="0" err="1" smtClean="0"/>
              <a:t>задоволені</a:t>
            </a:r>
            <a:r>
              <a:rPr lang="ru-RU" dirty="0" smtClean="0"/>
              <a:t>, не </a:t>
            </a:r>
            <a:r>
              <a:rPr lang="ru-RU" dirty="0" err="1" smtClean="0"/>
              <a:t>задоволені</a:t>
            </a:r>
            <a:r>
              <a:rPr lang="ru-RU" dirty="0" smtClean="0"/>
              <a:t>), то </a:t>
            </a:r>
            <a:r>
              <a:rPr lang="ru-RU" dirty="0" err="1" smtClean="0"/>
              <a:t>це</a:t>
            </a:r>
            <a:r>
              <a:rPr lang="ru-RU" dirty="0" smtClean="0"/>
              <a:t> альтернативна </a:t>
            </a:r>
            <a:r>
              <a:rPr lang="ru-RU" dirty="0" err="1" smtClean="0"/>
              <a:t>ознака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Статистична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механічним</a:t>
            </a:r>
            <a:r>
              <a:rPr lang="ru-RU" dirty="0" smtClean="0"/>
              <a:t> </a:t>
            </a:r>
            <a:r>
              <a:rPr lang="ru-RU" dirty="0" err="1" smtClean="0"/>
              <a:t>об’єднанням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упорядкована</a:t>
            </a:r>
            <a:r>
              <a:rPr lang="ru-RU" dirty="0" smtClean="0"/>
              <a:t> система, яка </a:t>
            </a:r>
            <a:r>
              <a:rPr lang="ru-RU" dirty="0" err="1" smtClean="0"/>
              <a:t>має</a:t>
            </a:r>
            <a:r>
              <a:rPr lang="ru-RU" dirty="0" smtClean="0"/>
              <a:t> як </a:t>
            </a:r>
            <a:r>
              <a:rPr lang="ru-RU" dirty="0" err="1" smtClean="0"/>
              <a:t>спільні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в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часу. </a:t>
            </a:r>
            <a:r>
              <a:rPr lang="ru-RU" dirty="0" err="1" smtClean="0"/>
              <a:t>Сукупність</a:t>
            </a:r>
            <a:r>
              <a:rPr lang="ru-RU" dirty="0" smtClean="0"/>
              <a:t> буде </a:t>
            </a:r>
            <a:r>
              <a:rPr lang="ru-RU" dirty="0" err="1" smtClean="0"/>
              <a:t>статистичною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тому </a:t>
            </a:r>
            <a:r>
              <a:rPr lang="ru-RU" dirty="0" err="1" smtClean="0"/>
              <a:t>випадку</a:t>
            </a:r>
            <a:r>
              <a:rPr lang="ru-RU" dirty="0" smtClean="0"/>
              <a:t>, коли вона </a:t>
            </a:r>
            <a:r>
              <a:rPr lang="ru-RU" dirty="0" err="1" smtClean="0"/>
              <a:t>володіє</a:t>
            </a:r>
            <a:r>
              <a:rPr lang="ru-RU" dirty="0" smtClean="0"/>
              <a:t> такими рисами як </a:t>
            </a:r>
            <a:r>
              <a:rPr lang="ru-RU" dirty="0" err="1" smtClean="0"/>
              <a:t>об’єктивність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; </a:t>
            </a:r>
            <a:r>
              <a:rPr lang="ru-RU" dirty="0" err="1" smtClean="0"/>
              <a:t>якісна</a:t>
            </a:r>
            <a:r>
              <a:rPr lang="ru-RU" dirty="0" smtClean="0"/>
              <a:t> </a:t>
            </a:r>
            <a:r>
              <a:rPr lang="ru-RU" dirty="0" err="1" smtClean="0"/>
              <a:t>однорідність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нею; </a:t>
            </a:r>
            <a:r>
              <a:rPr lang="ru-RU" dirty="0" err="1" smtClean="0"/>
              <a:t>варіація</a:t>
            </a:r>
            <a:r>
              <a:rPr lang="ru-RU" dirty="0" smtClean="0"/>
              <a:t> 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просторі</a:t>
            </a:r>
            <a:r>
              <a:rPr lang="ru-RU" dirty="0" smtClean="0"/>
              <a:t>.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</TotalTime>
  <Words>391</Words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ИМ</cp:lastModifiedBy>
  <cp:revision>2</cp:revision>
  <dcterms:modified xsi:type="dcterms:W3CDTF">2011-11-30T08:11:43Z</dcterms:modified>
</cp:coreProperties>
</file>