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00042"/>
            <a:ext cx="8215370" cy="6072230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>
                <a:latin typeface="Arial Black" pitchFamily="34" charset="0"/>
              </a:rPr>
              <a:t>Бухгалтерський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облік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операцій</a:t>
            </a:r>
            <a:r>
              <a:rPr lang="ru-RU" b="1" dirty="0" smtClean="0">
                <a:latin typeface="Arial Black" pitchFamily="34" charset="0"/>
              </a:rPr>
              <a:t> у </a:t>
            </a:r>
            <a:r>
              <a:rPr lang="uk-UA" b="1" dirty="0" smtClean="0">
                <a:latin typeface="Arial Black" pitchFamily="34" charset="0"/>
              </a:rPr>
              <a:t>і</a:t>
            </a:r>
            <a:r>
              <a:rPr lang="ru-RU" b="1" dirty="0" err="1" smtClean="0">
                <a:latin typeface="Arial Black" pitchFamily="34" charset="0"/>
              </a:rPr>
              <a:t>ноземних</a:t>
            </a:r>
            <a:r>
              <a:rPr lang="ru-RU" b="1" dirty="0" smtClean="0">
                <a:latin typeface="Arial Black" pitchFamily="34" charset="0"/>
              </a:rPr>
              <a:t> валютах </a:t>
            </a:r>
            <a:r>
              <a:rPr lang="ru-RU" b="1" dirty="0" err="1" smtClean="0">
                <a:latin typeface="Arial Black" pitchFamily="34" charset="0"/>
              </a:rPr>
              <a:t>ве­деться</a:t>
            </a:r>
            <a:r>
              <a:rPr lang="ru-RU" b="1" dirty="0" smtClean="0">
                <a:latin typeface="Arial Black" pitchFamily="34" charset="0"/>
              </a:rPr>
              <a:t> в </a:t>
            </a:r>
            <a:r>
              <a:rPr lang="ru-RU" b="1" dirty="0" err="1" smtClean="0">
                <a:latin typeface="Arial Black" pitchFamily="34" charset="0"/>
              </a:rPr>
              <a:t>тій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самій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системі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рахунків</a:t>
            </a:r>
            <a:r>
              <a:rPr lang="ru-RU" b="1" dirty="0" smtClean="0">
                <a:latin typeface="Arial Black" pitchFamily="34" charset="0"/>
              </a:rPr>
              <a:t>, </a:t>
            </a:r>
            <a:r>
              <a:rPr lang="ru-RU" b="1" dirty="0" err="1" smtClean="0">
                <a:latin typeface="Arial Black" pitchFamily="34" charset="0"/>
              </a:rPr>
              <a:t>що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й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облік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операцій</a:t>
            </a:r>
            <a:r>
              <a:rPr lang="ru-RU" b="1" dirty="0" smtClean="0">
                <a:latin typeface="Arial Black" pitchFamily="34" charset="0"/>
              </a:rPr>
              <a:t> у </a:t>
            </a:r>
            <a:r>
              <a:rPr lang="ru-RU" b="1" dirty="0" err="1" smtClean="0">
                <a:latin typeface="Arial Black" pitchFamily="34" charset="0"/>
              </a:rPr>
              <a:t>гривнях</a:t>
            </a:r>
            <a:r>
              <a:rPr lang="ru-RU" b="1" dirty="0" smtClean="0">
                <a:latin typeface="Arial Black" pitchFamily="34" charset="0"/>
              </a:rPr>
              <a:t>. Записи по </a:t>
            </a:r>
            <a:r>
              <a:rPr lang="ru-RU" b="1" dirty="0" err="1" smtClean="0">
                <a:latin typeface="Arial Black" pitchFamily="34" charset="0"/>
              </a:rPr>
              <a:t>рахунках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розрахунків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з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постачальника­ми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і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підрядниками</a:t>
            </a:r>
            <a:r>
              <a:rPr lang="ru-RU" b="1" dirty="0" smtClean="0">
                <a:latin typeface="Arial Black" pitchFamily="34" charset="0"/>
              </a:rPr>
              <a:t>, </a:t>
            </a:r>
            <a:r>
              <a:rPr lang="ru-RU" b="1" dirty="0" err="1" smtClean="0">
                <a:latin typeface="Arial Black" pitchFamily="34" charset="0"/>
              </a:rPr>
              <a:t>покупцями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і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замовниками</a:t>
            </a:r>
            <a:r>
              <a:rPr lang="ru-RU" b="1" dirty="0" smtClean="0">
                <a:latin typeface="Arial Black" pitchFamily="34" charset="0"/>
              </a:rPr>
              <a:t> та </a:t>
            </a:r>
            <a:r>
              <a:rPr lang="ru-RU" b="1" dirty="0" err="1" smtClean="0">
                <a:latin typeface="Arial Black" pitchFamily="34" charset="0"/>
              </a:rPr>
              <a:t>іншими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дебіторами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і</a:t>
            </a:r>
            <a:r>
              <a:rPr lang="ru-RU" b="1" dirty="0" smtClean="0">
                <a:latin typeface="Arial Black" pitchFamily="34" charset="0"/>
              </a:rPr>
              <a:t> кредиторами </a:t>
            </a:r>
            <a:r>
              <a:rPr lang="ru-RU" b="1" dirty="0" err="1" smtClean="0">
                <a:latin typeface="Arial Black" pitchFamily="34" charset="0"/>
              </a:rPr>
              <a:t>здійснюються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відповідно</a:t>
            </a:r>
            <a:r>
              <a:rPr lang="ru-RU" b="1" dirty="0" smtClean="0">
                <a:latin typeface="Arial Black" pitchFamily="34" charset="0"/>
              </a:rPr>
              <a:t> на </a:t>
            </a:r>
            <a:r>
              <a:rPr lang="ru-RU" b="1" dirty="0" err="1" smtClean="0">
                <a:latin typeface="Arial Black" pitchFamily="34" charset="0"/>
              </a:rPr>
              <a:t>ра­хунках</a:t>
            </a:r>
            <a:r>
              <a:rPr lang="ru-RU" b="1" dirty="0" smtClean="0">
                <a:latin typeface="Arial Black" pitchFamily="34" charset="0"/>
              </a:rPr>
              <a:t> 36 «</a:t>
            </a:r>
            <a:r>
              <a:rPr lang="ru-RU" b="1" dirty="0" err="1" smtClean="0">
                <a:latin typeface="Arial Black" pitchFamily="34" charset="0"/>
              </a:rPr>
              <a:t>Розрахунки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з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покупцями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і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замовниками</a:t>
            </a:r>
            <a:r>
              <a:rPr lang="ru-RU" b="1" dirty="0" smtClean="0">
                <a:latin typeface="Arial Black" pitchFamily="34" charset="0"/>
              </a:rPr>
              <a:t>», 63 «</a:t>
            </a:r>
            <a:r>
              <a:rPr lang="ru-RU" b="1" dirty="0" err="1" smtClean="0">
                <a:latin typeface="Arial Black" pitchFamily="34" charset="0"/>
              </a:rPr>
              <a:t>Розрахунки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з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постачальниками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і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підрядчиками</a:t>
            </a:r>
            <a:r>
              <a:rPr lang="ru-RU" b="1" dirty="0" smtClean="0">
                <a:latin typeface="Arial Black" pitchFamily="34" charset="0"/>
              </a:rPr>
              <a:t>», 64 «</a:t>
            </a:r>
            <a:r>
              <a:rPr lang="ru-RU" b="1" dirty="0" err="1" smtClean="0">
                <a:latin typeface="Arial Black" pitchFamily="34" charset="0"/>
              </a:rPr>
              <a:t>Роз­рахунки</a:t>
            </a:r>
            <a:r>
              <a:rPr lang="ru-RU" b="1" dirty="0" smtClean="0">
                <a:latin typeface="Arial Black" pitchFamily="34" charset="0"/>
              </a:rPr>
              <a:t> за </a:t>
            </a:r>
            <a:r>
              <a:rPr lang="ru-RU" b="1" dirty="0" err="1" smtClean="0">
                <a:latin typeface="Arial Black" pitchFamily="34" charset="0"/>
              </a:rPr>
              <a:t>податками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й</a:t>
            </a:r>
            <a:r>
              <a:rPr lang="ru-RU" b="1" dirty="0" smtClean="0">
                <a:latin typeface="Arial Black" pitchFamily="34" charset="0"/>
              </a:rPr>
              <a:t> платежами» та </a:t>
            </a:r>
            <a:r>
              <a:rPr lang="ru-RU" b="1" dirty="0" err="1" smtClean="0">
                <a:latin typeface="Arial Black" pitchFamily="34" charset="0"/>
              </a:rPr>
              <a:t>ін</a:t>
            </a:r>
            <a:r>
              <a:rPr lang="ru-RU" b="1" dirty="0" smtClean="0">
                <a:latin typeface="Arial Black" pitchFamily="34" charset="0"/>
              </a:rPr>
              <a:t>.</a:t>
            </a:r>
            <a:r>
              <a:rPr lang="uk-UA" b="1" dirty="0" smtClean="0">
                <a:latin typeface="Arial Black" pitchFamily="34" charset="0"/>
              </a:rPr>
              <a:t> При цьому можливе відокремлення розрахунків в іноземних валютах на окремих субрахунках, що відкриваються в складі відпо­відних синтетичних рахунків. </a:t>
            </a:r>
            <a:r>
              <a:rPr lang="ru-RU" b="1" dirty="0" smtClean="0">
                <a:latin typeface="Arial Black" pitchFamily="34" charset="0"/>
              </a:rPr>
              <a:t>У </a:t>
            </a:r>
            <a:r>
              <a:rPr lang="ru-RU" b="1" dirty="0" err="1" smtClean="0">
                <a:latin typeface="Arial Black" pitchFamily="34" charset="0"/>
              </a:rPr>
              <a:t>облікових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регістрах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обов'язково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вказують</a:t>
            </a:r>
            <a:r>
              <a:rPr lang="ru-RU" b="1" dirty="0" smtClean="0">
                <a:latin typeface="Arial Black" pitchFamily="34" charset="0"/>
              </a:rPr>
              <a:t> дату </a:t>
            </a:r>
            <a:r>
              <a:rPr lang="ru-RU" b="1" dirty="0" err="1" smtClean="0">
                <a:latin typeface="Arial Black" pitchFamily="34" charset="0"/>
              </a:rPr>
              <a:t>здійснення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господарської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операції</a:t>
            </a:r>
            <a:r>
              <a:rPr lang="ru-RU" b="1" dirty="0" smtClean="0">
                <a:latin typeface="Arial Black" pitchFamily="34" charset="0"/>
              </a:rPr>
              <a:t>, </a:t>
            </a:r>
            <a:r>
              <a:rPr lang="ru-RU" b="1" dirty="0" err="1" smtClean="0">
                <a:latin typeface="Arial Black" pitchFamily="34" charset="0"/>
              </a:rPr>
              <a:t>оформленої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відповідним</a:t>
            </a:r>
            <a:r>
              <a:rPr lang="ru-RU" b="1" dirty="0" smtClean="0">
                <a:latin typeface="Arial Black" pitchFamily="34" charset="0"/>
              </a:rPr>
              <a:t> документом.</a:t>
            </a:r>
          </a:p>
          <a:p>
            <a:endParaRPr lang="ru-RU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готівкової</a:t>
            </a:r>
            <a:r>
              <a:rPr lang="ru-RU" dirty="0" smtClean="0"/>
              <a:t> </a:t>
            </a:r>
            <a:r>
              <a:rPr lang="ru-RU" dirty="0" err="1" smtClean="0"/>
              <a:t>іноземної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 в </a:t>
            </a:r>
            <a:r>
              <a:rPr lang="ru-RU" dirty="0" err="1" smtClean="0"/>
              <a:t>касі</a:t>
            </a:r>
            <a:r>
              <a:rPr lang="ru-RU" dirty="0" smtClean="0"/>
              <a:t> </a:t>
            </a:r>
            <a:r>
              <a:rPr lang="ru-RU" dirty="0" err="1" smtClean="0"/>
              <a:t>під­приємства</a:t>
            </a:r>
            <a:r>
              <a:rPr lang="ru-RU" dirty="0" smtClean="0"/>
              <a:t> </a:t>
            </a:r>
            <a:r>
              <a:rPr lang="ru-RU" dirty="0" err="1" smtClean="0"/>
              <a:t>відображається</a:t>
            </a:r>
            <a:r>
              <a:rPr lang="ru-RU" dirty="0" smtClean="0"/>
              <a:t> на </a:t>
            </a:r>
            <a:r>
              <a:rPr lang="ru-RU" dirty="0" err="1" smtClean="0"/>
              <a:t>рахунку</a:t>
            </a:r>
            <a:r>
              <a:rPr lang="ru-RU" dirty="0" smtClean="0"/>
              <a:t> </a:t>
            </a:r>
            <a:r>
              <a:rPr lang="uk-UA" dirty="0" smtClean="0"/>
              <a:t>30</a:t>
            </a:r>
            <a:r>
              <a:rPr lang="ru-RU" dirty="0" smtClean="0"/>
              <a:t> «</a:t>
            </a:r>
            <a:r>
              <a:rPr lang="ru-RU" dirty="0" err="1" smtClean="0"/>
              <a:t>Каса</a:t>
            </a:r>
            <a:r>
              <a:rPr lang="ru-RU" dirty="0" smtClean="0"/>
              <a:t>», за </a:t>
            </a:r>
            <a:r>
              <a:rPr lang="ru-RU" dirty="0" err="1" smtClean="0"/>
              <a:t>субра­хунком</a:t>
            </a:r>
            <a:r>
              <a:rPr lang="ru-RU" dirty="0" smtClean="0"/>
              <a:t> 302 «</a:t>
            </a:r>
            <a:r>
              <a:rPr lang="ru-RU" dirty="0" err="1" smtClean="0"/>
              <a:t>Каса</a:t>
            </a:r>
            <a:r>
              <a:rPr lang="ru-RU" dirty="0" smtClean="0"/>
              <a:t>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». Записи на </a:t>
            </a:r>
            <a:r>
              <a:rPr lang="ru-RU" dirty="0" err="1" smtClean="0"/>
              <a:t>субра­хунку</a:t>
            </a:r>
            <a:r>
              <a:rPr lang="ru-RU" dirty="0" smtClean="0"/>
              <a:t> 302 </a:t>
            </a:r>
            <a:r>
              <a:rPr lang="ru-RU" dirty="0" err="1" smtClean="0"/>
              <a:t>здійснюються</a:t>
            </a:r>
            <a:r>
              <a:rPr lang="ru-RU" dirty="0" smtClean="0"/>
              <a:t> в </a:t>
            </a:r>
            <a:r>
              <a:rPr lang="ru-RU" dirty="0" err="1" smtClean="0"/>
              <a:t>загальноприйнятому</a:t>
            </a:r>
            <a:r>
              <a:rPr lang="ru-RU" dirty="0" smtClean="0"/>
              <a:t> порядку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звітів</a:t>
            </a:r>
            <a:r>
              <a:rPr lang="ru-RU" dirty="0" smtClean="0"/>
              <a:t> </a:t>
            </a:r>
            <a:r>
              <a:rPr lang="ru-RU" dirty="0" err="1" smtClean="0"/>
              <a:t>касира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доданими</a:t>
            </a:r>
            <a:r>
              <a:rPr lang="ru-RU" dirty="0" smtClean="0"/>
              <a:t> до них </a:t>
            </a:r>
            <a:r>
              <a:rPr lang="ru-RU" dirty="0" err="1" smtClean="0"/>
              <a:t>прибутковими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видатковими</a:t>
            </a:r>
            <a:r>
              <a:rPr lang="ru-RU" dirty="0" smtClean="0"/>
              <a:t> </a:t>
            </a:r>
            <a:r>
              <a:rPr lang="ru-RU" dirty="0" err="1" smtClean="0"/>
              <a:t>касовими</a:t>
            </a:r>
            <a:r>
              <a:rPr lang="ru-RU" dirty="0" smtClean="0"/>
              <a:t> ордерами.</a:t>
            </a:r>
          </a:p>
          <a:p>
            <a:r>
              <a:rPr lang="ru-RU" dirty="0" smtClean="0"/>
              <a:t>Законом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внесення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в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Декрети</a:t>
            </a:r>
            <a:r>
              <a:rPr lang="ru-RU" dirty="0" smtClean="0"/>
              <a:t>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валютного </a:t>
            </a:r>
            <a:r>
              <a:rPr lang="ru-RU" dirty="0" err="1" smtClean="0"/>
              <a:t>регулю­вання</a:t>
            </a:r>
            <a:r>
              <a:rPr lang="ru-RU" dirty="0" smtClean="0"/>
              <a:t>» </a:t>
            </a:r>
            <a:r>
              <a:rPr lang="ru-RU" dirty="0" err="1" smtClean="0"/>
              <a:t>від</a:t>
            </a:r>
            <a:r>
              <a:rPr lang="ru-RU" dirty="0" smtClean="0"/>
              <a:t> 03.06.97 № 295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відмінено</a:t>
            </a:r>
            <a:r>
              <a:rPr lang="ru-RU" dirty="0" smtClean="0"/>
              <a:t> </a:t>
            </a:r>
            <a:r>
              <a:rPr lang="ru-RU" dirty="0" err="1" smtClean="0"/>
              <a:t>обов'язковий</a:t>
            </a:r>
            <a:r>
              <a:rPr lang="ru-RU" dirty="0" smtClean="0"/>
              <a:t> продаж на </a:t>
            </a:r>
            <a:r>
              <a:rPr lang="ru-RU" dirty="0" err="1" smtClean="0"/>
              <a:t>Міжбанківській</a:t>
            </a:r>
            <a:r>
              <a:rPr lang="ru-RU" dirty="0" smtClean="0"/>
              <a:t> </a:t>
            </a:r>
            <a:r>
              <a:rPr lang="ru-RU" dirty="0" err="1" smtClean="0"/>
              <a:t>валютній</a:t>
            </a:r>
            <a:r>
              <a:rPr lang="ru-RU" dirty="0" smtClean="0"/>
              <a:t> </a:t>
            </a:r>
            <a:r>
              <a:rPr lang="ru-RU" dirty="0" err="1" smtClean="0"/>
              <a:t>біржі</a:t>
            </a:r>
            <a:r>
              <a:rPr lang="ru-RU" dirty="0" smtClean="0"/>
              <a:t> 50%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надход­жень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 по </a:t>
            </a:r>
            <a:r>
              <a:rPr lang="ru-RU" dirty="0" err="1" smtClean="0"/>
              <a:t>експортних</a:t>
            </a:r>
            <a:r>
              <a:rPr lang="ru-RU" dirty="0" smtClean="0"/>
              <a:t> </a:t>
            </a:r>
            <a:r>
              <a:rPr lang="ru-RU" dirty="0" err="1" smtClean="0"/>
              <a:t>операціях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постановою</a:t>
            </a:r>
            <a:r>
              <a:rPr lang="ru-RU" dirty="0" smtClean="0"/>
              <a:t> </a:t>
            </a:r>
            <a:r>
              <a:rPr lang="ru-RU" dirty="0" err="1" smtClean="0"/>
              <a:t>Правління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банку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04.09.98 № 349 «Про 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обов'язкового</a:t>
            </a:r>
            <a:r>
              <a:rPr lang="ru-RU" dirty="0" smtClean="0"/>
              <a:t> продажу </a:t>
            </a:r>
            <a:r>
              <a:rPr lang="ru-RU" dirty="0" err="1" smtClean="0"/>
              <a:t>надходжень</a:t>
            </a:r>
            <a:r>
              <a:rPr lang="ru-RU" dirty="0" smtClean="0"/>
              <a:t> у </a:t>
            </a:r>
            <a:r>
              <a:rPr lang="ru-RU" dirty="0" err="1" smtClean="0"/>
              <a:t>іно­земній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 на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резидентів</a:t>
            </a:r>
            <a:r>
              <a:rPr lang="ru-RU" dirty="0" smtClean="0"/>
              <a:t> - </a:t>
            </a:r>
            <a:r>
              <a:rPr lang="ru-RU" dirty="0" err="1" smtClean="0"/>
              <a:t>юридичних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» (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, </a:t>
            </a:r>
            <a:r>
              <a:rPr lang="ru-RU" dirty="0" err="1" smtClean="0"/>
              <a:t>внесеними</a:t>
            </a:r>
            <a:r>
              <a:rPr lang="ru-RU" dirty="0" smtClean="0"/>
              <a:t> </a:t>
            </a:r>
            <a:r>
              <a:rPr lang="ru-RU" dirty="0" err="1" smtClean="0"/>
              <a:t>постановою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14.09.98 № 365) </a:t>
            </a:r>
            <a:r>
              <a:rPr lang="ru-RU" dirty="0" err="1" smtClean="0"/>
              <a:t>вста­новлено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період</a:t>
            </a:r>
            <a:r>
              <a:rPr lang="ru-RU" dirty="0" smtClean="0"/>
              <a:t> до </a:t>
            </a:r>
            <a:r>
              <a:rPr lang="ru-RU" dirty="0" err="1" smtClean="0"/>
              <a:t>стабілізації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на валютно­му ринку </a:t>
            </a:r>
            <a:r>
              <a:rPr lang="ru-RU" dirty="0" err="1" smtClean="0"/>
              <a:t>України</a:t>
            </a:r>
            <a:r>
              <a:rPr lang="ru-RU" dirty="0" smtClean="0"/>
              <a:t> 50%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надходжень</a:t>
            </a:r>
            <a:r>
              <a:rPr lang="ru-RU" dirty="0" smtClean="0"/>
              <a:t> у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 на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резидентів</a:t>
            </a:r>
            <a:r>
              <a:rPr lang="ru-RU" dirty="0" smtClean="0"/>
              <a:t> - </a:t>
            </a:r>
            <a:r>
              <a:rPr lang="ru-RU" dirty="0" err="1" smtClean="0"/>
              <a:t>юридичних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підлягає</a:t>
            </a:r>
            <a:r>
              <a:rPr lang="ru-RU" dirty="0" smtClean="0"/>
              <a:t> </a:t>
            </a:r>
            <a:r>
              <a:rPr lang="ru-RU" dirty="0" err="1" smtClean="0"/>
              <a:t>обов'яз­ковому</a:t>
            </a:r>
            <a:r>
              <a:rPr lang="ru-RU" dirty="0" smtClean="0"/>
              <a:t> продажу через </a:t>
            </a:r>
            <a:r>
              <a:rPr lang="ru-RU" dirty="0" err="1" smtClean="0"/>
              <a:t>уповноважені</a:t>
            </a:r>
            <a:r>
              <a:rPr lang="ru-RU" dirty="0" smtClean="0"/>
              <a:t> банки на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міжбанківській</a:t>
            </a:r>
            <a:r>
              <a:rPr lang="ru-RU" dirty="0" smtClean="0"/>
              <a:t> </a:t>
            </a:r>
            <a:r>
              <a:rPr lang="ru-RU" dirty="0" err="1" smtClean="0"/>
              <a:t>валютній</a:t>
            </a:r>
            <a:r>
              <a:rPr lang="ru-RU" dirty="0" smtClean="0"/>
              <a:t> </a:t>
            </a:r>
            <a:r>
              <a:rPr lang="ru-RU" dirty="0" err="1" smtClean="0"/>
              <a:t>біржі</a:t>
            </a:r>
            <a:r>
              <a:rPr lang="ru-RU" dirty="0" smtClean="0"/>
              <a:t>, за </a:t>
            </a:r>
            <a:r>
              <a:rPr lang="ru-RU" dirty="0" err="1" smtClean="0"/>
              <a:t>винятком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кредитів</a:t>
            </a:r>
            <a:r>
              <a:rPr lang="ru-RU" dirty="0" smtClean="0"/>
              <a:t> (</a:t>
            </a:r>
            <a:r>
              <a:rPr lang="ru-RU" dirty="0" err="1" smtClean="0"/>
              <a:t>позик</a:t>
            </a:r>
            <a:r>
              <a:rPr lang="ru-RU" dirty="0" smtClean="0"/>
              <a:t>,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сум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направляються</a:t>
            </a:r>
            <a:r>
              <a:rPr lang="ru-RU" dirty="0" smtClean="0"/>
              <a:t> резидентами на </a:t>
            </a:r>
            <a:r>
              <a:rPr lang="ru-RU" dirty="0" err="1" smtClean="0"/>
              <a:t>по­гашення</a:t>
            </a:r>
            <a:r>
              <a:rPr lang="ru-RU" dirty="0" smtClean="0"/>
              <a:t> </a:t>
            </a:r>
            <a:r>
              <a:rPr lang="ru-RU" dirty="0" err="1" smtClean="0"/>
              <a:t>кредитів</a:t>
            </a:r>
            <a:r>
              <a:rPr lang="ru-RU" dirty="0" smtClean="0"/>
              <a:t>, </a:t>
            </a:r>
            <a:r>
              <a:rPr lang="ru-RU" dirty="0" err="1" smtClean="0"/>
              <a:t>позик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сум</a:t>
            </a:r>
            <a:r>
              <a:rPr lang="ru-RU" dirty="0" smtClean="0"/>
              <a:t>, </a:t>
            </a:r>
            <a:r>
              <a:rPr lang="ru-RU" dirty="0" err="1" smtClean="0"/>
              <a:t>придбаних</a:t>
            </a:r>
            <a:r>
              <a:rPr lang="ru-RU" dirty="0" smtClean="0"/>
              <a:t> на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міжбанківській</a:t>
            </a:r>
            <a:r>
              <a:rPr lang="ru-RU" dirty="0" smtClean="0"/>
              <a:t> </a:t>
            </a:r>
            <a:r>
              <a:rPr lang="ru-RU" dirty="0" err="1" smtClean="0"/>
              <a:t>валют­ній</a:t>
            </a:r>
            <a:r>
              <a:rPr lang="ru-RU" dirty="0" smtClean="0"/>
              <a:t> </a:t>
            </a:r>
            <a:r>
              <a:rPr lang="ru-RU" dirty="0" err="1" smtClean="0"/>
              <a:t>біржі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Київській</a:t>
            </a:r>
            <a:r>
              <a:rPr lang="ru-RU" dirty="0" smtClean="0"/>
              <a:t> </a:t>
            </a:r>
            <a:r>
              <a:rPr lang="ru-RU" dirty="0" err="1" smtClean="0"/>
              <a:t>міжбанківській</a:t>
            </a:r>
            <a:r>
              <a:rPr lang="ru-RU" dirty="0" smtClean="0"/>
              <a:t> </a:t>
            </a:r>
            <a:r>
              <a:rPr lang="ru-RU" dirty="0" err="1" smtClean="0"/>
              <a:t>валютній</a:t>
            </a:r>
            <a:r>
              <a:rPr lang="ru-RU" dirty="0" smtClean="0"/>
              <a:t> </a:t>
            </a:r>
            <a:r>
              <a:rPr lang="ru-RU" dirty="0" err="1" smtClean="0"/>
              <a:t>біржі</a:t>
            </a:r>
            <a:r>
              <a:rPr lang="ru-RU" dirty="0" smtClean="0"/>
              <a:t> в ме­жах </a:t>
            </a:r>
            <a:r>
              <a:rPr lang="ru-RU" dirty="0" err="1" smtClean="0"/>
              <a:t>строків</a:t>
            </a:r>
            <a:r>
              <a:rPr lang="ru-RU" dirty="0" smtClean="0"/>
              <a:t> для </a:t>
            </a:r>
            <a:r>
              <a:rPr lang="ru-RU" dirty="0" err="1" smtClean="0"/>
              <a:t>розрахунків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нерезидентами;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сум</a:t>
            </a:r>
            <a:r>
              <a:rPr lang="ru-RU" dirty="0" smtClean="0"/>
              <a:t>, </a:t>
            </a:r>
            <a:r>
              <a:rPr lang="ru-RU" dirty="0" err="1" smtClean="0"/>
              <a:t>перерахованих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нерезидентам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поверне­них</a:t>
            </a:r>
            <a:r>
              <a:rPr lang="ru-RU" dirty="0" smtClean="0"/>
              <a:t> через </a:t>
            </a:r>
            <a:r>
              <a:rPr lang="ru-RU" dirty="0" err="1" smtClean="0"/>
              <a:t>невиконання</a:t>
            </a:r>
            <a:r>
              <a:rPr lang="ru-RU" dirty="0" smtClean="0"/>
              <a:t> </a:t>
            </a:r>
            <a:r>
              <a:rPr lang="ru-RU" dirty="0" err="1" smtClean="0"/>
              <a:t>зобов'язань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вони не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куплені</a:t>
            </a:r>
            <a:r>
              <a:rPr lang="ru-RU" dirty="0" smtClean="0"/>
              <a:t> на </a:t>
            </a:r>
            <a:r>
              <a:rPr lang="ru-RU" dirty="0" err="1" smtClean="0"/>
              <a:t>міжбанківському</a:t>
            </a:r>
            <a:r>
              <a:rPr lang="ru-RU" dirty="0" smtClean="0"/>
              <a:t> валютному ринку </a:t>
            </a:r>
            <a:r>
              <a:rPr lang="ru-RU" dirty="0" err="1" smtClean="0"/>
              <a:t>України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сум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належать банкам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уповноваженим</a:t>
            </a:r>
            <a:r>
              <a:rPr lang="ru-RU" dirty="0" smtClean="0"/>
              <a:t> </a:t>
            </a:r>
            <a:r>
              <a:rPr lang="ru-RU" dirty="0" err="1" smtClean="0"/>
              <a:t>кредитно-фінансовим</a:t>
            </a:r>
            <a:r>
              <a:rPr lang="ru-RU" dirty="0" smtClean="0"/>
              <a:t> </a:t>
            </a:r>
            <a:r>
              <a:rPr lang="ru-RU" dirty="0" err="1" smtClean="0"/>
              <a:t>установам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депозитів</a:t>
            </a:r>
            <a:r>
              <a:rPr lang="ru-RU" dirty="0" smtClean="0"/>
              <a:t>, </a:t>
            </a:r>
            <a:r>
              <a:rPr lang="ru-RU" dirty="0" err="1" smtClean="0"/>
              <a:t>розміщених</a:t>
            </a:r>
            <a:r>
              <a:rPr lang="ru-RU" dirty="0" smtClean="0"/>
              <a:t> резидентами;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виручки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експорту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транспортних</a:t>
            </a:r>
            <a:r>
              <a:rPr lang="ru-RU" dirty="0" smtClean="0"/>
              <a:t> </a:t>
            </a:r>
            <a:r>
              <a:rPr lang="ru-RU" dirty="0" err="1" smtClean="0"/>
              <a:t>організа­цій</a:t>
            </a:r>
            <a:r>
              <a:rPr lang="ru-RU" dirty="0" smtClean="0"/>
              <a:t>, яка </a:t>
            </a:r>
            <a:r>
              <a:rPr lang="ru-RU" dirty="0" err="1" smtClean="0"/>
              <a:t>спрямовується</a:t>
            </a:r>
            <a:r>
              <a:rPr lang="ru-RU" dirty="0" smtClean="0"/>
              <a:t> ними на </a:t>
            </a:r>
            <a:r>
              <a:rPr lang="ru-RU" dirty="0" err="1" smtClean="0"/>
              <a:t>експлуатаційні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обслуговуванням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транспортних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за межами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Підставою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сертифікат</a:t>
            </a:r>
            <a:r>
              <a:rPr lang="ru-RU" dirty="0" smtClean="0"/>
              <a:t> </a:t>
            </a:r>
            <a:r>
              <a:rPr lang="ru-RU" dirty="0" err="1" smtClean="0"/>
              <a:t>торгово-проми</a:t>
            </a:r>
            <a:r>
              <a:rPr lang="uk-UA" dirty="0" smtClean="0"/>
              <a:t>с</a:t>
            </a:r>
            <a:r>
              <a:rPr lang="ru-RU" dirty="0" err="1" smtClean="0"/>
              <a:t>лової</a:t>
            </a:r>
            <a:r>
              <a:rPr lang="ru-RU" dirty="0" smtClean="0"/>
              <a:t> </a:t>
            </a:r>
            <a:r>
              <a:rPr lang="ru-RU" dirty="0" err="1" smtClean="0"/>
              <a:t>палати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здійсненні</a:t>
            </a:r>
            <a:r>
              <a:rPr lang="ru-RU" dirty="0" smtClean="0"/>
              <a:t> </a:t>
            </a:r>
            <a:r>
              <a:rPr lang="ru-RU" dirty="0" err="1" smtClean="0"/>
              <a:t>обов'язкового</a:t>
            </a:r>
            <a:r>
              <a:rPr lang="ru-RU" dirty="0" smtClean="0"/>
              <a:t> продажу </a:t>
            </a:r>
            <a:r>
              <a:rPr lang="ru-RU" dirty="0" err="1" smtClean="0"/>
              <a:t>валюти</a:t>
            </a:r>
            <a:r>
              <a:rPr lang="ru-RU" dirty="0" smtClean="0"/>
              <a:t> </a:t>
            </a:r>
            <a:r>
              <a:rPr lang="ru-RU" dirty="0" err="1" smtClean="0"/>
              <a:t>винаго­рода</a:t>
            </a:r>
            <a:r>
              <a:rPr lang="ru-RU" dirty="0" smtClean="0"/>
              <a:t> </a:t>
            </a:r>
            <a:r>
              <a:rPr lang="ru-RU" dirty="0" err="1" smtClean="0"/>
              <a:t>уповноважених</a:t>
            </a:r>
            <a:r>
              <a:rPr lang="ru-RU" dirty="0" smtClean="0"/>
              <a:t> </a:t>
            </a:r>
            <a:r>
              <a:rPr lang="ru-RU" dirty="0" err="1" smtClean="0"/>
              <a:t>банків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перевищувати</a:t>
            </a:r>
            <a:r>
              <a:rPr lang="ru-RU" dirty="0" smtClean="0"/>
              <a:t> 0,05% по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угоді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операційні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Постановою</a:t>
            </a:r>
            <a:r>
              <a:rPr lang="ru-RU" dirty="0" smtClean="0"/>
              <a:t> </a:t>
            </a:r>
            <a:r>
              <a:rPr lang="ru-RU" dirty="0" err="1" smtClean="0"/>
              <a:t>Правління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банку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24.07.97 № 248 </a:t>
            </a:r>
            <a:r>
              <a:rPr lang="ru-RU" dirty="0" err="1" smtClean="0"/>
              <a:t>передбачено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валютні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на адресу резидента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зарахуванню</a:t>
            </a:r>
            <a:r>
              <a:rPr lang="ru-RU" dirty="0" smtClean="0"/>
              <a:t> на </a:t>
            </a:r>
            <a:r>
              <a:rPr lang="ru-RU" dirty="0" err="1" smtClean="0"/>
              <a:t>розподільчий</a:t>
            </a:r>
            <a:r>
              <a:rPr lang="ru-RU" dirty="0" smtClean="0"/>
              <a:t> </a:t>
            </a:r>
            <a:r>
              <a:rPr lang="ru-RU" dirty="0" err="1" smtClean="0"/>
              <a:t>валютний</a:t>
            </a:r>
            <a:r>
              <a:rPr lang="ru-RU" dirty="0" smtClean="0"/>
              <a:t> </a:t>
            </a:r>
            <a:r>
              <a:rPr lang="ru-RU" dirty="0" err="1" smtClean="0"/>
              <a:t>рахунок</a:t>
            </a:r>
            <a:r>
              <a:rPr lang="ru-RU" dirty="0" smtClean="0"/>
              <a:t>. Банк </a:t>
            </a:r>
            <a:r>
              <a:rPr lang="ru-RU" dirty="0" err="1" smtClean="0"/>
              <a:t>зобов'язаний</a:t>
            </a:r>
            <a:r>
              <a:rPr lang="ru-RU" dirty="0" smtClean="0"/>
              <a:t> не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наступного</a:t>
            </a:r>
            <a:r>
              <a:rPr lang="ru-RU" dirty="0" smtClean="0"/>
              <a:t> дня </a:t>
            </a:r>
            <a:r>
              <a:rPr lang="ru-RU" dirty="0" err="1" smtClean="0"/>
              <a:t>повідомити</a:t>
            </a:r>
            <a:r>
              <a:rPr lang="ru-RU" dirty="0" smtClean="0"/>
              <a:t> </a:t>
            </a:r>
            <a:r>
              <a:rPr lang="ru-RU" dirty="0" err="1" smtClean="0"/>
              <a:t>власника</a:t>
            </a:r>
            <a:r>
              <a:rPr lang="ru-RU" dirty="0" smtClean="0"/>
              <a:t> </a:t>
            </a:r>
            <a:r>
              <a:rPr lang="ru-RU" dirty="0" err="1" smtClean="0"/>
              <a:t>рахунка</a:t>
            </a:r>
            <a:r>
              <a:rPr lang="ru-RU" dirty="0" smtClean="0"/>
              <a:t> про </a:t>
            </a:r>
            <a:r>
              <a:rPr lang="ru-RU" dirty="0" err="1" smtClean="0"/>
              <a:t>надход­ження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 на </a:t>
            </a:r>
            <a:r>
              <a:rPr lang="ru-RU" dirty="0" err="1" smtClean="0"/>
              <a:t>розподільчий</a:t>
            </a:r>
            <a:r>
              <a:rPr lang="ru-RU" dirty="0" smtClean="0"/>
              <a:t>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резидент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п'яти</a:t>
            </a:r>
            <a:r>
              <a:rPr lang="ru-RU" dirty="0" smtClean="0"/>
              <a:t> </a:t>
            </a:r>
            <a:r>
              <a:rPr lang="ru-RU" dirty="0" err="1" smtClean="0"/>
              <a:t>банківських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не </a:t>
            </a:r>
            <a:r>
              <a:rPr lang="ru-RU" dirty="0" err="1" smtClean="0"/>
              <a:t>дасть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доручення</a:t>
            </a:r>
            <a:r>
              <a:rPr lang="ru-RU" dirty="0" smtClean="0"/>
              <a:t> на </a:t>
            </a:r>
            <a:r>
              <a:rPr lang="ru-RU" dirty="0" err="1" smtClean="0"/>
              <a:t>перерахування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розподільчого</a:t>
            </a:r>
            <a:r>
              <a:rPr lang="ru-RU" dirty="0" smtClean="0"/>
              <a:t> </a:t>
            </a:r>
            <a:r>
              <a:rPr lang="ru-RU" dirty="0" err="1" smtClean="0"/>
              <a:t>рахун­ка</a:t>
            </a:r>
            <a:r>
              <a:rPr lang="ru-RU" dirty="0" smtClean="0"/>
              <a:t>, банк на 6-й </a:t>
            </a:r>
            <a:r>
              <a:rPr lang="ru-RU" dirty="0" err="1" smtClean="0"/>
              <a:t>банківський</a:t>
            </a:r>
            <a:r>
              <a:rPr lang="ru-RU" dirty="0" smtClean="0"/>
              <a:t> день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перераховує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кошти</a:t>
            </a:r>
            <a:r>
              <a:rPr lang="ru-RU" dirty="0" smtClean="0"/>
              <a:t> на </a:t>
            </a:r>
            <a:r>
              <a:rPr lang="ru-RU" dirty="0" err="1" smtClean="0"/>
              <a:t>валютний</a:t>
            </a:r>
            <a:r>
              <a:rPr lang="ru-RU" dirty="0" smtClean="0"/>
              <a:t> </a:t>
            </a:r>
            <a:r>
              <a:rPr lang="ru-RU" dirty="0" err="1" smtClean="0"/>
              <a:t>рахунок</a:t>
            </a:r>
            <a:r>
              <a:rPr lang="ru-RU" dirty="0" smtClean="0"/>
              <a:t> резидента</a:t>
            </a:r>
            <a:r>
              <a:rPr lang="ru-RU" baseline="30000" dirty="0" smtClean="0">
                <a:hlinkClick r:id="" action="ppaction://hlinkfile"/>
              </a:rPr>
              <a:t>1</a:t>
            </a:r>
            <a:r>
              <a:rPr lang="ru-RU" dirty="0" smtClean="0"/>
              <a:t>.</a:t>
            </a:r>
          </a:p>
          <a:p>
            <a:r>
              <a:rPr lang="uk-UA" dirty="0" smtClean="0"/>
              <a:t>Однією з форм економічної діяльності України є зовніш­ньоекономічна.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зовнішньоекономічної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належать: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експорт</a:t>
            </a:r>
            <a:r>
              <a:rPr lang="ru-RU" dirty="0" smtClean="0"/>
              <a:t> та </a:t>
            </a:r>
            <a:r>
              <a:rPr lang="ru-RU" dirty="0" err="1" smtClean="0"/>
              <a:t>імпорт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(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робіт</a:t>
            </a:r>
            <a:r>
              <a:rPr lang="ru-RU" dirty="0" smtClean="0"/>
              <a:t>, прав </a:t>
            </a:r>
            <a:r>
              <a:rPr lang="ru-RU" dirty="0" err="1" smtClean="0"/>
              <a:t>інтелектуальної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майнових</a:t>
            </a:r>
            <a:r>
              <a:rPr lang="ru-RU" dirty="0" smtClean="0"/>
              <a:t> </a:t>
            </a:r>
            <a:r>
              <a:rPr lang="ru-RU" dirty="0" err="1" smtClean="0"/>
              <a:t>прав</a:t>
            </a:r>
            <a:r>
              <a:rPr lang="ru-RU" dirty="0" smtClean="0"/>
              <a:t>, </a:t>
            </a:r>
            <a:r>
              <a:rPr lang="ru-RU" dirty="0" err="1" smtClean="0"/>
              <a:t>призначених</a:t>
            </a:r>
            <a:r>
              <a:rPr lang="ru-RU" dirty="0" smtClean="0"/>
              <a:t> для продажу), </a:t>
            </a:r>
            <a:r>
              <a:rPr lang="ru-RU" dirty="0" err="1" smtClean="0"/>
              <a:t>капіталів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у т.ч.: </a:t>
            </a:r>
            <a:r>
              <a:rPr lang="ru-RU" dirty="0" err="1" smtClean="0"/>
              <a:t>виробничих</a:t>
            </a:r>
            <a:r>
              <a:rPr lang="ru-RU" dirty="0" smtClean="0"/>
              <a:t>, </a:t>
            </a:r>
            <a:r>
              <a:rPr lang="ru-RU" dirty="0" err="1" smtClean="0"/>
              <a:t>транспортно-ек­спедиційних</a:t>
            </a:r>
            <a:r>
              <a:rPr lang="ru-RU" dirty="0" smtClean="0"/>
              <a:t>, </a:t>
            </a:r>
            <a:r>
              <a:rPr lang="ru-RU" dirty="0" err="1" smtClean="0"/>
              <a:t>страхових</a:t>
            </a:r>
            <a:r>
              <a:rPr lang="ru-RU" dirty="0" smtClean="0"/>
              <a:t>, </a:t>
            </a:r>
            <a:r>
              <a:rPr lang="ru-RU" dirty="0" err="1" smtClean="0"/>
              <a:t>консультаційних</a:t>
            </a:r>
            <a:r>
              <a:rPr lang="ru-RU" dirty="0" smtClean="0"/>
              <a:t>, </a:t>
            </a:r>
            <a:r>
              <a:rPr lang="ru-RU" dirty="0" err="1" smtClean="0"/>
              <a:t>маркетингових</a:t>
            </a:r>
            <a:r>
              <a:rPr lang="ru-RU" dirty="0" smtClean="0"/>
              <a:t>, </a:t>
            </a:r>
            <a:r>
              <a:rPr lang="ru-RU" dirty="0" err="1" smtClean="0"/>
              <a:t>ек­спертних</a:t>
            </a:r>
            <a:r>
              <a:rPr lang="ru-RU" dirty="0" smtClean="0"/>
              <a:t>, </a:t>
            </a:r>
            <a:r>
              <a:rPr lang="ru-RU" dirty="0" err="1" smtClean="0"/>
              <a:t>посередницьких</a:t>
            </a:r>
            <a:r>
              <a:rPr lang="ru-RU" dirty="0" smtClean="0"/>
              <a:t>, </a:t>
            </a:r>
            <a:r>
              <a:rPr lang="ru-RU" dirty="0" err="1" smtClean="0"/>
              <a:t>брокерських</a:t>
            </a:r>
            <a:r>
              <a:rPr lang="ru-RU" dirty="0" smtClean="0"/>
              <a:t>, </a:t>
            </a:r>
            <a:r>
              <a:rPr lang="ru-RU" dirty="0" err="1" smtClean="0"/>
              <a:t>агентських</a:t>
            </a:r>
            <a:r>
              <a:rPr lang="ru-RU" dirty="0" smtClean="0"/>
              <a:t>, </a:t>
            </a:r>
            <a:r>
              <a:rPr lang="ru-RU" dirty="0" err="1" smtClean="0"/>
              <a:t>консигна­ційних</a:t>
            </a:r>
            <a:r>
              <a:rPr lang="ru-RU" dirty="0" smtClean="0"/>
              <a:t>, </a:t>
            </a:r>
            <a:r>
              <a:rPr lang="ru-RU" dirty="0" err="1" smtClean="0"/>
              <a:t>управлінських</a:t>
            </a:r>
            <a:r>
              <a:rPr lang="ru-RU" dirty="0" smtClean="0"/>
              <a:t>, </a:t>
            </a:r>
            <a:r>
              <a:rPr lang="ru-RU" dirty="0" err="1" smtClean="0"/>
              <a:t>облікових</a:t>
            </a:r>
            <a:r>
              <a:rPr lang="ru-RU" dirty="0" smtClean="0"/>
              <a:t>, </a:t>
            </a:r>
            <a:r>
              <a:rPr lang="ru-RU" dirty="0" err="1" smtClean="0"/>
              <a:t>аудиторських</a:t>
            </a:r>
            <a:r>
              <a:rPr lang="ru-RU" dirty="0" smtClean="0"/>
              <a:t>, </a:t>
            </a:r>
            <a:r>
              <a:rPr lang="ru-RU" dirty="0" err="1" smtClean="0"/>
              <a:t>юридичних</a:t>
            </a:r>
            <a:r>
              <a:rPr lang="ru-RU" dirty="0" smtClean="0"/>
              <a:t>,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т.п.;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наукова</a:t>
            </a:r>
            <a:r>
              <a:rPr lang="ru-RU" dirty="0" smtClean="0"/>
              <a:t>, </a:t>
            </a:r>
            <a:r>
              <a:rPr lang="ru-RU" dirty="0" err="1" smtClean="0"/>
              <a:t>науково-технічна^</a:t>
            </a:r>
            <a:r>
              <a:rPr lang="ru-RU" dirty="0" smtClean="0"/>
              <a:t> </a:t>
            </a:r>
            <a:r>
              <a:rPr lang="ru-RU" dirty="0" err="1" smtClean="0"/>
              <a:t>науково-виробнича</a:t>
            </a:r>
            <a:r>
              <a:rPr lang="ru-RU" dirty="0" smtClean="0"/>
              <a:t>, </a:t>
            </a:r>
            <a:r>
              <a:rPr lang="ru-RU" dirty="0" err="1" smtClean="0"/>
              <a:t>виробнича</a:t>
            </a:r>
            <a:r>
              <a:rPr lang="ru-RU" dirty="0" smtClean="0"/>
              <a:t>, </a:t>
            </a:r>
            <a:r>
              <a:rPr lang="ru-RU" dirty="0" err="1" smtClean="0"/>
              <a:t>навчальна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кооперації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іноземними</a:t>
            </a:r>
            <a:r>
              <a:rPr lang="ru-RU" dirty="0" smtClean="0"/>
              <a:t> </a:t>
            </a:r>
            <a:r>
              <a:rPr lang="ru-RU" dirty="0" err="1" smtClean="0"/>
              <a:t>суб'єктами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;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 smtClean="0"/>
              <a:t>спеціалістів</a:t>
            </a:r>
            <a:r>
              <a:rPr lang="ru-RU" dirty="0" smtClean="0"/>
              <a:t> на </a:t>
            </a:r>
            <a:r>
              <a:rPr lang="ru-RU" dirty="0" err="1" smtClean="0"/>
              <a:t>комерційній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спільна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спільних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форм </a:t>
            </a:r>
            <a:r>
              <a:rPr lang="ru-RU" dirty="0" err="1" smtClean="0"/>
              <a:t>власності</a:t>
            </a:r>
            <a:r>
              <a:rPr lang="ru-RU" dirty="0" smtClean="0"/>
              <a:t>, </a:t>
            </a:r>
            <a:r>
              <a:rPr lang="ru-RU" dirty="0" err="1" smtClean="0"/>
              <a:t>здійсйення</a:t>
            </a:r>
            <a:r>
              <a:rPr lang="ru-RU" dirty="0" smtClean="0"/>
              <a:t> </a:t>
            </a:r>
            <a:r>
              <a:rPr lang="ru-RU" dirty="0" err="1" smtClean="0"/>
              <a:t>спільних</a:t>
            </a:r>
            <a:r>
              <a:rPr lang="ru-RU" dirty="0" smtClean="0"/>
              <a:t> </a:t>
            </a:r>
            <a:r>
              <a:rPr lang="ru-RU" dirty="0" err="1" smtClean="0"/>
              <a:t>господарських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, </a:t>
            </a:r>
            <a:r>
              <a:rPr lang="ru-RU" dirty="0" err="1" smtClean="0"/>
              <a:t>спільне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майном</a:t>
            </a:r>
            <a:r>
              <a:rPr lang="ru-RU" dirty="0" smtClean="0"/>
              <a:t> як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її</a:t>
            </a:r>
            <a:r>
              <a:rPr lang="ru-RU" dirty="0" smtClean="0"/>
              <a:t> межами;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підприємницька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наданням</a:t>
            </a:r>
            <a:r>
              <a:rPr lang="ru-RU" dirty="0" smtClean="0"/>
              <a:t> </a:t>
            </a:r>
            <a:r>
              <a:rPr lang="ru-RU" dirty="0" err="1" smtClean="0"/>
              <a:t>ліцензій</a:t>
            </a:r>
            <a:r>
              <a:rPr lang="ru-RU" dirty="0" smtClean="0"/>
              <a:t>, </a:t>
            </a:r>
            <a:r>
              <a:rPr lang="ru-RU" dirty="0" err="1" smtClean="0"/>
              <a:t>патентів</a:t>
            </a:r>
            <a:r>
              <a:rPr lang="ru-RU" dirty="0" smtClean="0"/>
              <a:t>, "ноу-хау", </a:t>
            </a:r>
            <a:r>
              <a:rPr lang="ru-RU" dirty="0" err="1" smtClean="0"/>
              <a:t>торгових</a:t>
            </a:r>
            <a:r>
              <a:rPr lang="ru-RU" dirty="0" smtClean="0"/>
              <a:t> марок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нематеріальних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її</a:t>
            </a:r>
            <a:r>
              <a:rPr lang="ru-RU" dirty="0" smtClean="0"/>
              <a:t> межами;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товарообмінні</a:t>
            </a:r>
            <a:r>
              <a:rPr lang="ru-RU" dirty="0" smtClean="0"/>
              <a:t> (</a:t>
            </a:r>
            <a:r>
              <a:rPr lang="ru-RU" dirty="0" err="1" smtClean="0"/>
              <a:t>бартерні</a:t>
            </a:r>
            <a:r>
              <a:rPr lang="ru-RU" dirty="0" smtClean="0"/>
              <a:t>) </a:t>
            </a:r>
            <a:r>
              <a:rPr lang="ru-RU" dirty="0" err="1" smtClean="0"/>
              <a:t>операції</a:t>
            </a:r>
            <a:r>
              <a:rPr lang="ru-RU" dirty="0" smtClean="0"/>
              <a:t> та </a:t>
            </a:r>
            <a:r>
              <a:rPr lang="ru-RU" dirty="0" err="1" smtClean="0"/>
              <a:t>інша</a:t>
            </a:r>
            <a:r>
              <a:rPr lang="ru-RU" dirty="0" smtClean="0"/>
              <a:t> </a:t>
            </a:r>
            <a:r>
              <a:rPr lang="ru-RU" dirty="0" err="1" smtClean="0"/>
              <a:t>діяль­ність</a:t>
            </a:r>
            <a:r>
              <a:rPr lang="ru-RU" dirty="0" smtClean="0"/>
              <a:t>, </a:t>
            </a:r>
            <a:r>
              <a:rPr lang="ru-RU" dirty="0" err="1" smtClean="0"/>
              <a:t>побудована</a:t>
            </a:r>
            <a:r>
              <a:rPr lang="ru-RU" dirty="0" smtClean="0"/>
              <a:t> на формах </a:t>
            </a:r>
            <a:r>
              <a:rPr lang="ru-RU" dirty="0" err="1" smtClean="0"/>
              <a:t>зустрічної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орендні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лізингові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придбання</a:t>
            </a:r>
            <a:r>
              <a:rPr lang="ru-RU" dirty="0" smtClean="0"/>
              <a:t>, продажу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 на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аукціонах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біржах</a:t>
            </a:r>
            <a:r>
              <a:rPr lang="ru-RU" dirty="0" smtClean="0"/>
              <a:t>, </a:t>
            </a:r>
            <a:r>
              <a:rPr lang="ru-RU" dirty="0" err="1" smtClean="0"/>
              <a:t>міжбанківському</a:t>
            </a:r>
            <a:r>
              <a:rPr lang="ru-RU" dirty="0" smtClean="0"/>
              <a:t> валютному ринку;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та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цінними</a:t>
            </a:r>
            <a:r>
              <a:rPr lang="ru-RU" dirty="0" smtClean="0"/>
              <a:t> </a:t>
            </a:r>
            <a:r>
              <a:rPr lang="ru-RU" dirty="0" err="1" smtClean="0"/>
              <a:t>паперами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кредитні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розрахункові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;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кредит­них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страхових</a:t>
            </a:r>
            <a:r>
              <a:rPr lang="ru-RU" dirty="0" smtClean="0"/>
              <a:t> </a:t>
            </a:r>
            <a:r>
              <a:rPr lang="ru-RU" dirty="0" err="1" smtClean="0"/>
              <a:t>установ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її</a:t>
            </a:r>
            <a:r>
              <a:rPr lang="ru-RU" dirty="0" smtClean="0"/>
              <a:t> межами;</a:t>
            </a:r>
          </a:p>
          <a:p>
            <a:r>
              <a:rPr lang="ru-RU" baseline="30000" dirty="0" smtClean="0">
                <a:hlinkClick r:id="" action="ppaction://hlinkfile"/>
              </a:rPr>
              <a:t>1</a:t>
            </a:r>
            <a:r>
              <a:rPr lang="ru-RU" dirty="0" smtClean="0"/>
              <a:t> </a:t>
            </a:r>
            <a:r>
              <a:rPr lang="ru-RU" dirty="0" err="1" smtClean="0"/>
              <a:t>Грабова</a:t>
            </a:r>
            <a:r>
              <a:rPr lang="ru-RU" dirty="0" smtClean="0"/>
              <a:t> Н.М., Кривоносое Ю.Г.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господарських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в </a:t>
            </a:r>
            <a:r>
              <a:rPr lang="ru-RU" dirty="0" err="1" smtClean="0"/>
              <a:t>бухгалтерсь­ких</a:t>
            </a:r>
            <a:r>
              <a:rPr lang="ru-RU" dirty="0" smtClean="0"/>
              <a:t> проводках. - К.: А.С.К.» 2002.</a:t>
            </a:r>
            <a:r>
              <a:rPr lang="uk-UA" dirty="0" smtClean="0"/>
              <a:t> – С. 315-117.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543956" cy="6286544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Іноземна</a:t>
            </a:r>
            <a:r>
              <a:rPr lang="ru-RU" sz="1800" dirty="0" smtClean="0"/>
              <a:t> валюта </a:t>
            </a:r>
            <a:r>
              <a:rPr lang="ru-RU" sz="1800" dirty="0" err="1" smtClean="0"/>
              <a:t>використовується</a:t>
            </a:r>
            <a:r>
              <a:rPr lang="ru-RU" sz="1800" dirty="0" smtClean="0"/>
              <a:t> як </a:t>
            </a:r>
            <a:r>
              <a:rPr lang="ru-RU" sz="1800" dirty="0" err="1" smtClean="0"/>
              <a:t>засіб</a:t>
            </a:r>
            <a:r>
              <a:rPr lang="ru-RU" sz="1800" dirty="0" smtClean="0"/>
              <a:t> платежу у </a:t>
            </a:r>
            <a:r>
              <a:rPr lang="ru-RU" sz="1800" dirty="0" err="1" smtClean="0"/>
              <a:t>розрахунках</a:t>
            </a:r>
            <a:r>
              <a:rPr lang="ru-RU" sz="1800" dirty="0" smtClean="0"/>
              <a:t> </a:t>
            </a:r>
            <a:r>
              <a:rPr lang="ru-RU" sz="1800" dirty="0" err="1" smtClean="0"/>
              <a:t>між</a:t>
            </a:r>
            <a:r>
              <a:rPr lang="ru-RU" sz="1800" dirty="0" smtClean="0"/>
              <a:t> резидентами </a:t>
            </a:r>
            <a:r>
              <a:rPr lang="ru-RU" sz="1800" dirty="0" err="1" smtClean="0"/>
              <a:t>і</a:t>
            </a:r>
            <a:r>
              <a:rPr lang="ru-RU" sz="1800" dirty="0" smtClean="0"/>
              <a:t> нерезидентами у межах торгового обороту. Порядок </a:t>
            </a:r>
            <a:r>
              <a:rPr lang="ru-RU" sz="1800" dirty="0" err="1" smtClean="0"/>
              <a:t>здійснення</a:t>
            </a:r>
            <a:r>
              <a:rPr lang="ru-RU" sz="1800" dirty="0" smtClean="0"/>
              <a:t> таких </a:t>
            </a:r>
            <a:r>
              <a:rPr lang="ru-RU" sz="1800" dirty="0" err="1" smtClean="0"/>
              <a:t>розрахунків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встановлений</a:t>
            </a:r>
            <a:r>
              <a:rPr lang="ru-RU" sz="1800" dirty="0" smtClean="0"/>
              <a:t> законом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№ 185/94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23.09.94 р. "Про порядок </a:t>
            </a:r>
            <a:r>
              <a:rPr lang="ru-RU" sz="1800" dirty="0" err="1" smtClean="0"/>
              <a:t>здійснення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розрахунків</a:t>
            </a:r>
            <a:r>
              <a:rPr lang="ru-RU" sz="1800" dirty="0" smtClean="0"/>
              <a:t> в </a:t>
            </a:r>
            <a:r>
              <a:rPr lang="ru-RU" sz="1800" dirty="0" err="1" smtClean="0"/>
              <a:t>іноземній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валюті</a:t>
            </a:r>
            <a:r>
              <a:rPr lang="ru-RU" sz="1800" dirty="0" smtClean="0"/>
              <a:t>" (введений в </a:t>
            </a:r>
            <a:r>
              <a:rPr lang="ru-RU" sz="1800" dirty="0" err="1" smtClean="0"/>
              <a:t>дію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5.10.94 р.).</a:t>
            </a:r>
          </a:p>
          <a:p>
            <a:r>
              <a:rPr lang="ru-RU" sz="1800" dirty="0" err="1" smtClean="0"/>
              <a:t>Підприємства</a:t>
            </a:r>
            <a:r>
              <a:rPr lang="ru-RU" sz="1800" dirty="0" smtClean="0"/>
              <a:t>, </a:t>
            </a:r>
            <a:r>
              <a:rPr lang="uk-UA" sz="1800" dirty="0" smtClean="0"/>
              <a:t>щ</a:t>
            </a:r>
            <a:r>
              <a:rPr lang="ru-RU" sz="1800" dirty="0" smtClean="0"/>
              <a:t>о </a:t>
            </a:r>
            <a:r>
              <a:rPr lang="ru-RU" sz="1800" dirty="0" err="1" smtClean="0"/>
              <a:t>здійснюють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зовнішньоекономічну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діяль­ність</a:t>
            </a:r>
            <a:r>
              <a:rPr lang="ru-RU" sz="1800" dirty="0" smtClean="0"/>
              <a:t>, </a:t>
            </a:r>
            <a:r>
              <a:rPr lang="ru-RU" sz="1800" dirty="0" err="1" smtClean="0"/>
              <a:t>відкривають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валютні</a:t>
            </a:r>
            <a:r>
              <a:rPr lang="ru-RU" sz="1800" dirty="0" smtClean="0"/>
              <a:t> </a:t>
            </a:r>
            <a:r>
              <a:rPr lang="ru-RU" sz="1800" dirty="0" err="1" smtClean="0"/>
              <a:t>рахунки</a:t>
            </a:r>
            <a:r>
              <a:rPr lang="ru-RU" sz="1800" dirty="0" smtClean="0"/>
              <a:t> у </a:t>
            </a:r>
            <a:r>
              <a:rPr lang="ru-RU" sz="1800" dirty="0" err="1" smtClean="0"/>
              <a:t>комерційних</a:t>
            </a:r>
            <a:r>
              <a:rPr lang="ru-RU" sz="1800" dirty="0" smtClean="0"/>
              <a:t> банках,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ліцензію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Національного</a:t>
            </a:r>
            <a:r>
              <a:rPr lang="ru-RU" sz="1800" dirty="0" smtClean="0"/>
              <a:t> банку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(НБУ) на </a:t>
            </a:r>
            <a:r>
              <a:rPr lang="ru-RU" sz="1800" dirty="0" err="1" smtClean="0"/>
              <a:t>ведення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валютних</a:t>
            </a:r>
            <a:r>
              <a:rPr lang="ru-RU" sz="1800" dirty="0" smtClean="0"/>
              <a:t> операцій</a:t>
            </a:r>
            <a:r>
              <a:rPr lang="ru-RU" sz="1800" baseline="30000" dirty="0" smtClean="0">
                <a:hlinkClick r:id="" action="ppaction://hlinkfile"/>
              </a:rPr>
              <a:t>1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Для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необхідно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такі</a:t>
            </a:r>
            <a:r>
              <a:rPr lang="ru-RU" sz="1800" dirty="0" smtClean="0"/>
              <a:t> </a:t>
            </a:r>
            <a:r>
              <a:rPr lang="ru-RU" sz="1800" dirty="0" err="1" smtClean="0"/>
              <a:t>документи</a:t>
            </a:r>
            <a:r>
              <a:rPr lang="ru-RU" sz="1800" dirty="0" smtClean="0"/>
              <a:t>:</a:t>
            </a:r>
          </a:p>
          <a:p>
            <a:r>
              <a:rPr lang="ru-RU" sz="1800" dirty="0" smtClean="0"/>
              <a:t>1) </a:t>
            </a:r>
            <a:r>
              <a:rPr lang="ru-RU" sz="1800" dirty="0" err="1" smtClean="0"/>
              <a:t>оригінал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нотаріально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засвідчену</a:t>
            </a:r>
            <a:r>
              <a:rPr lang="ru-RU" sz="1800" dirty="0" smtClean="0"/>
              <a:t> </a:t>
            </a:r>
            <a:r>
              <a:rPr lang="ru-RU" sz="1800" dirty="0" err="1" smtClean="0"/>
              <a:t>копію</a:t>
            </a:r>
            <a:r>
              <a:rPr lang="ru-RU" sz="1800" dirty="0" smtClean="0"/>
              <a:t> </a:t>
            </a:r>
            <a:r>
              <a:rPr lang="ru-RU" sz="1800" dirty="0" err="1" smtClean="0"/>
              <a:t>установчих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Документів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2) </a:t>
            </a:r>
            <a:r>
              <a:rPr lang="ru-RU" sz="1800" dirty="0" err="1" smtClean="0"/>
              <a:t>свідоцтво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розпорядження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уповноважених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органів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влади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реєстрацію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підприємства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3) </a:t>
            </a:r>
            <a:r>
              <a:rPr lang="ru-RU" sz="1800" dirty="0" err="1" smtClean="0"/>
              <a:t>свідоцтво</a:t>
            </a:r>
            <a:r>
              <a:rPr lang="ru-RU" sz="1800" dirty="0" smtClean="0"/>
              <a:t> </a:t>
            </a:r>
            <a:r>
              <a:rPr lang="ru-RU" sz="1800" dirty="0" err="1" smtClean="0"/>
              <a:t>регіонального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управління</a:t>
            </a:r>
            <a:r>
              <a:rPr lang="ru-RU" sz="1800" dirty="0" smtClean="0"/>
              <a:t> статистики;</a:t>
            </a:r>
          </a:p>
          <a:p>
            <a:r>
              <a:rPr lang="ru-RU" sz="1800" dirty="0" smtClean="0"/>
              <a:t>4) </a:t>
            </a:r>
            <a:r>
              <a:rPr lang="ru-RU" sz="1800" dirty="0" err="1" smtClean="0"/>
              <a:t>копію</a:t>
            </a:r>
            <a:r>
              <a:rPr lang="ru-RU" sz="1800" dirty="0" smtClean="0"/>
              <a:t> (</a:t>
            </a:r>
            <a:r>
              <a:rPr lang="ru-RU" sz="1800" dirty="0" err="1" smtClean="0"/>
              <a:t>нотаріально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засвідчену</a:t>
            </a:r>
            <a:r>
              <a:rPr lang="ru-RU" sz="1800" dirty="0" smtClean="0"/>
              <a:t>)</a:t>
            </a:r>
            <a:r>
              <a:rPr lang="ru-RU" sz="1800" b="1" dirty="0" smtClean="0"/>
              <a:t> </a:t>
            </a:r>
            <a:r>
              <a:rPr lang="ru-RU" sz="1800" dirty="0" smtClean="0"/>
              <a:t>про </a:t>
            </a:r>
            <a:r>
              <a:rPr lang="ru-RU" sz="1800" dirty="0" err="1" smtClean="0"/>
              <a:t>реєстрацію</a:t>
            </a:r>
            <a:r>
              <a:rPr lang="ru-RU" sz="1800" dirty="0" smtClean="0"/>
              <a:t> у </a:t>
            </a:r>
            <a:r>
              <a:rPr lang="ru-RU" sz="1800" dirty="0" err="1" smtClean="0"/>
              <a:t>Міні</a:t>
            </a:r>
            <a:r>
              <a:rPr lang="uk-UA" sz="1800" dirty="0" smtClean="0"/>
              <a:t>с</a:t>
            </a:r>
            <a:r>
              <a:rPr lang="ru-RU" sz="1800" dirty="0" err="1" smtClean="0"/>
              <a:t>терстві</a:t>
            </a:r>
            <a:r>
              <a:rPr lang="ru-RU" sz="1800" dirty="0" smtClean="0"/>
              <a:t> </a:t>
            </a:r>
            <a:r>
              <a:rPr lang="ru-RU" sz="1800" dirty="0" err="1" smtClean="0"/>
              <a:t>зовнішніх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економічних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зв'язків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торгівлі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5) </a:t>
            </a:r>
            <a:r>
              <a:rPr lang="ru-RU" sz="1800" dirty="0" err="1" smtClean="0"/>
              <a:t>копію</a:t>
            </a:r>
            <a:r>
              <a:rPr lang="ru-RU" sz="1800" dirty="0" smtClean="0"/>
              <a:t> </a:t>
            </a:r>
            <a:r>
              <a:rPr lang="ru-RU" sz="1800" dirty="0" err="1" smtClean="0"/>
              <a:t>інвестиційного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свідоцтва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Міністерства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фінансів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спільних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підприємств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іноземними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інвестиціями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6) </a:t>
            </a:r>
            <a:r>
              <a:rPr lang="ru-RU" sz="1800" dirty="0" err="1" smtClean="0"/>
              <a:t>індивідуальну</a:t>
            </a:r>
            <a:r>
              <a:rPr lang="ru-RU" sz="1800" dirty="0" smtClean="0"/>
              <a:t> </a:t>
            </a:r>
            <a:r>
              <a:rPr lang="ru-RU" sz="1800" dirty="0" err="1" smtClean="0"/>
              <a:t>ліцензію</a:t>
            </a:r>
            <a:r>
              <a:rPr lang="ru-RU" sz="1800" dirty="0" smtClean="0"/>
              <a:t> НБУ на </a:t>
            </a:r>
            <a:r>
              <a:rPr lang="ru-RU" sz="1800" dirty="0" err="1" smtClean="0"/>
              <a:t>ведення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торгівлі</a:t>
            </a:r>
            <a:r>
              <a:rPr lang="ru-RU" sz="1800" dirty="0" smtClean="0"/>
              <a:t> товарами </a:t>
            </a:r>
            <a:r>
              <a:rPr lang="ru-RU" sz="1800" dirty="0" err="1" smtClean="0"/>
              <a:t>з</a:t>
            </a:r>
            <a:r>
              <a:rPr lang="ru-RU" sz="1800" dirty="0" smtClean="0"/>
              <a:t> оплатою в </a:t>
            </a:r>
            <a:r>
              <a:rPr lang="ru-RU" sz="1800" dirty="0" err="1" smtClean="0"/>
              <a:t>іноземній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валюті</a:t>
            </a:r>
            <a:r>
              <a:rPr lang="ru-RU" sz="1800" dirty="0" smtClean="0"/>
              <a:t> за </a:t>
            </a:r>
            <a:r>
              <a:rPr lang="ru-RU" sz="1800" dirty="0" err="1" smtClean="0"/>
              <a:t>умови</a:t>
            </a:r>
            <a:r>
              <a:rPr lang="ru-RU" sz="1800" dirty="0" smtClean="0"/>
              <a:t> </a:t>
            </a:r>
            <a:r>
              <a:rPr lang="ru-RU" sz="1800" dirty="0" err="1" smtClean="0"/>
              <a:t>здійснення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роздрібної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торгівлі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7) </a:t>
            </a:r>
            <a:r>
              <a:rPr lang="ru-RU" sz="1800" dirty="0" err="1" smtClean="0"/>
              <a:t>договір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відкриття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банківського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рахунка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8) </a:t>
            </a:r>
            <a:r>
              <a:rPr lang="ru-RU" sz="1800" dirty="0" err="1" smtClean="0"/>
              <a:t>дві</a:t>
            </a:r>
            <a:r>
              <a:rPr lang="ru-RU" sz="1800" dirty="0" smtClean="0"/>
              <a:t> </a:t>
            </a:r>
            <a:r>
              <a:rPr lang="ru-RU" sz="1800" dirty="0" err="1" smtClean="0"/>
              <a:t>картки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зразками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підписів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осіб</a:t>
            </a:r>
            <a:r>
              <a:rPr lang="ru-RU" sz="1800" b="1" dirty="0" smtClean="0"/>
              <a:t>,</a:t>
            </a:r>
            <a:r>
              <a:rPr lang="ru-RU" sz="1800" dirty="0" smtClean="0"/>
              <a:t> </a:t>
            </a:r>
            <a:r>
              <a:rPr lang="ru-RU" sz="1800" dirty="0" err="1" smtClean="0"/>
              <a:t>уповноважених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розпоряджатися</a:t>
            </a:r>
            <a:r>
              <a:rPr lang="ru-RU" sz="1800" dirty="0" smtClean="0"/>
              <a:t> </a:t>
            </a:r>
            <a:r>
              <a:rPr lang="ru-RU" sz="1800" dirty="0" err="1" smtClean="0"/>
              <a:t>рахунком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Бухгалтерський</a:t>
            </a:r>
            <a:r>
              <a:rPr lang="ru-RU" b="1" dirty="0" smtClean="0"/>
              <a:t> </a:t>
            </a:r>
            <a:r>
              <a:rPr lang="ru-RU" b="1" dirty="0" err="1" smtClean="0"/>
              <a:t>облік</a:t>
            </a:r>
            <a:r>
              <a:rPr lang="ru-RU" b="1" dirty="0" smtClean="0"/>
              <a:t> </a:t>
            </a:r>
            <a:r>
              <a:rPr lang="ru-RU" b="1" dirty="0" err="1" smtClean="0"/>
              <a:t>іноземної</a:t>
            </a:r>
            <a:r>
              <a:rPr lang="ru-RU" b="1" dirty="0" smtClean="0"/>
              <a:t> </a:t>
            </a:r>
            <a:r>
              <a:rPr lang="ru-RU" b="1" dirty="0" err="1" smtClean="0"/>
              <a:t>валюти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знахо­диться</a:t>
            </a:r>
            <a:r>
              <a:rPr lang="ru-RU" dirty="0" smtClean="0"/>
              <a:t> в </a:t>
            </a:r>
            <a:r>
              <a:rPr lang="ru-RU" dirty="0" err="1" smtClean="0"/>
              <a:t>установах</a:t>
            </a:r>
            <a:r>
              <a:rPr lang="ru-RU" dirty="0" smtClean="0"/>
              <a:t> </a:t>
            </a:r>
            <a:r>
              <a:rPr lang="ru-RU" dirty="0" err="1" smtClean="0"/>
              <a:t>банків</a:t>
            </a:r>
            <a:r>
              <a:rPr lang="ru-RU" dirty="0" smtClean="0"/>
              <a:t>, </a:t>
            </a:r>
            <a:r>
              <a:rPr lang="ru-RU" dirty="0" err="1" smtClean="0"/>
              <a:t>ведеться</a:t>
            </a:r>
            <a:r>
              <a:rPr lang="ru-RU" dirty="0" smtClean="0"/>
              <a:t> за </a:t>
            </a:r>
            <a:r>
              <a:rPr lang="ru-RU" dirty="0" err="1" smtClean="0"/>
              <a:t>новим</a:t>
            </a:r>
            <a:r>
              <a:rPr lang="ru-RU" dirty="0" smtClean="0"/>
              <a:t> Планом </a:t>
            </a:r>
            <a:r>
              <a:rPr lang="ru-RU" dirty="0" err="1" smtClean="0"/>
              <a:t>рахунків</a:t>
            </a:r>
            <a:r>
              <a:rPr lang="ru-RU" dirty="0" smtClean="0"/>
              <a:t> на </a:t>
            </a:r>
            <a:r>
              <a:rPr lang="ru-RU" dirty="0" err="1" smtClean="0"/>
              <a:t>субрахунку</a:t>
            </a:r>
            <a:r>
              <a:rPr lang="ru-RU" dirty="0" smtClean="0"/>
              <a:t> № 312 "</a:t>
            </a:r>
            <a:r>
              <a:rPr lang="ru-RU" dirty="0" err="1" smtClean="0"/>
              <a:t>Поточні</a:t>
            </a:r>
            <a:r>
              <a:rPr lang="ru-RU" dirty="0" smtClean="0"/>
              <a:t> </a:t>
            </a:r>
            <a:r>
              <a:rPr lang="ru-RU" dirty="0" err="1" smtClean="0"/>
              <a:t>рахунки</a:t>
            </a:r>
            <a:r>
              <a:rPr lang="ru-RU" dirty="0" smtClean="0"/>
              <a:t>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"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субрахунку</a:t>
            </a:r>
            <a:r>
              <a:rPr lang="ru-RU" dirty="0" smtClean="0"/>
              <a:t> № 314 "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рахунки</a:t>
            </a:r>
            <a:r>
              <a:rPr lang="ru-RU" dirty="0" smtClean="0"/>
              <a:t> в банку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".</a:t>
            </a:r>
          </a:p>
          <a:p>
            <a:r>
              <a:rPr lang="ru-RU" dirty="0" err="1" smtClean="0"/>
              <a:t>Субрахунки</a:t>
            </a:r>
            <a:r>
              <a:rPr lang="ru-RU" dirty="0" smtClean="0"/>
              <a:t> 312 "</a:t>
            </a:r>
            <a:r>
              <a:rPr lang="ru-RU" dirty="0" err="1" smtClean="0"/>
              <a:t>Поточні</a:t>
            </a:r>
            <a:r>
              <a:rPr lang="ru-RU" dirty="0" smtClean="0"/>
              <a:t> </a:t>
            </a:r>
            <a:r>
              <a:rPr lang="ru-RU" dirty="0" err="1" smtClean="0"/>
              <a:t>рахунки</a:t>
            </a:r>
            <a:r>
              <a:rPr lang="ru-RU" dirty="0" smtClean="0"/>
              <a:t>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" та № 314 "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рахунки</a:t>
            </a:r>
            <a:r>
              <a:rPr lang="ru-RU" dirty="0" smtClean="0"/>
              <a:t> в банку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" </a:t>
            </a:r>
            <a:r>
              <a:rPr lang="ru-RU" dirty="0" err="1" smtClean="0"/>
              <a:t>призначені</a:t>
            </a:r>
            <a:r>
              <a:rPr lang="ru-RU" dirty="0" smtClean="0"/>
              <a:t> Для </a:t>
            </a:r>
            <a:r>
              <a:rPr lang="ru-RU" dirty="0" err="1" smtClean="0"/>
              <a:t>узагальнення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наявність</a:t>
            </a:r>
            <a:r>
              <a:rPr lang="ru-RU" dirty="0" smtClean="0"/>
              <a:t> та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Бухгалтерський</a:t>
            </a:r>
            <a:r>
              <a:rPr lang="ru-RU" dirty="0" smtClean="0"/>
              <a:t>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готівки</a:t>
            </a:r>
            <a:r>
              <a:rPr lang="ru-RU" dirty="0" smtClean="0"/>
              <a:t>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 </a:t>
            </a:r>
            <a:r>
              <a:rPr lang="ru-RU" dirty="0" err="1" smtClean="0"/>
              <a:t>ведеться</a:t>
            </a:r>
            <a:r>
              <a:rPr lang="ru-RU" dirty="0" smtClean="0"/>
              <a:t> за </a:t>
            </a:r>
            <a:r>
              <a:rPr lang="ru-RU" dirty="0" err="1" smtClean="0"/>
              <a:t>новим</a:t>
            </a:r>
            <a:r>
              <a:rPr lang="ru-RU" dirty="0" smtClean="0"/>
              <a:t> Планом </a:t>
            </a:r>
            <a:r>
              <a:rPr lang="ru-RU" dirty="0" err="1" smtClean="0"/>
              <a:t>рахунків</a:t>
            </a:r>
            <a:r>
              <a:rPr lang="ru-RU" dirty="0" smtClean="0"/>
              <a:t> — на </a:t>
            </a:r>
            <a:r>
              <a:rPr lang="ru-RU" dirty="0" err="1" smtClean="0"/>
              <a:t>субрахунку</a:t>
            </a:r>
            <a:r>
              <a:rPr lang="ru-RU" dirty="0" smtClean="0"/>
              <a:t> № 302 "</a:t>
            </a:r>
            <a:r>
              <a:rPr lang="ru-RU" dirty="0" err="1" smtClean="0"/>
              <a:t>Каса</a:t>
            </a:r>
            <a:r>
              <a:rPr lang="ru-RU" dirty="0" smtClean="0"/>
              <a:t> в </a:t>
            </a:r>
            <a:r>
              <a:rPr lang="uk-UA" dirty="0" err="1" smtClean="0"/>
              <a:t>іно</a:t>
            </a:r>
            <a:r>
              <a:rPr lang="ru-RU" dirty="0" err="1" smtClean="0"/>
              <a:t>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". На </a:t>
            </a:r>
            <a:r>
              <a:rPr lang="ru-RU" dirty="0" err="1" smtClean="0"/>
              <a:t>підприємствах</a:t>
            </a:r>
            <a:r>
              <a:rPr lang="ru-RU" dirty="0" smtClean="0"/>
              <a:t>, де </a:t>
            </a:r>
            <a:r>
              <a:rPr lang="ru-RU" dirty="0" err="1" smtClean="0"/>
              <a:t>працюють</a:t>
            </a:r>
            <a:r>
              <a:rPr lang="ru-RU" dirty="0" smtClean="0"/>
              <a:t> </a:t>
            </a:r>
            <a:r>
              <a:rPr lang="ru-RU" dirty="0" err="1" smtClean="0"/>
              <a:t>операційні</a:t>
            </a:r>
            <a:r>
              <a:rPr lang="ru-RU" dirty="0" smtClean="0"/>
              <a:t> </a:t>
            </a:r>
            <a:r>
              <a:rPr lang="uk-UA" dirty="0" err="1" smtClean="0"/>
              <a:t>ка</a:t>
            </a:r>
            <a:r>
              <a:rPr lang="ru-RU" dirty="0" smtClean="0"/>
              <a:t>си (продаж </a:t>
            </a:r>
            <a:r>
              <a:rPr lang="ru-RU" dirty="0" err="1" smtClean="0"/>
              <a:t>квитків</a:t>
            </a:r>
            <a:r>
              <a:rPr lang="ru-RU" dirty="0" smtClean="0"/>
              <a:t>, оплата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зв’язку</a:t>
            </a:r>
            <a:r>
              <a:rPr lang="ru-RU" dirty="0" smtClean="0"/>
              <a:t>,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), </a:t>
            </a:r>
            <a:r>
              <a:rPr lang="ru-RU" dirty="0" err="1" smtClean="0"/>
              <a:t>відкриваються</a:t>
            </a:r>
            <a:r>
              <a:rPr lang="ru-RU" dirty="0" smtClean="0"/>
              <a:t> </a:t>
            </a:r>
            <a:r>
              <a:rPr lang="ru-RU" dirty="0" err="1" smtClean="0"/>
              <a:t>субрахунки</a:t>
            </a:r>
            <a:r>
              <a:rPr lang="ru-RU" dirty="0" smtClean="0"/>
              <a:t> "</a:t>
            </a:r>
            <a:r>
              <a:rPr lang="ru-RU" dirty="0" err="1" smtClean="0"/>
              <a:t>Операційна</a:t>
            </a:r>
            <a:r>
              <a:rPr lang="ru-RU" dirty="0" smtClean="0"/>
              <a:t> </a:t>
            </a:r>
            <a:r>
              <a:rPr lang="ru-RU" dirty="0" err="1" smtClean="0"/>
              <a:t>каса</a:t>
            </a:r>
            <a:r>
              <a:rPr lang="ru-RU" dirty="0" smtClean="0"/>
              <a:t> в </a:t>
            </a:r>
            <a:r>
              <a:rPr lang="ru-RU" dirty="0" err="1" smtClean="0"/>
              <a:t>національн</a:t>
            </a:r>
            <a:r>
              <a:rPr lang="uk-UA" dirty="0" smtClean="0"/>
              <a:t>і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" та "</a:t>
            </a:r>
            <a:r>
              <a:rPr lang="ru-RU" dirty="0" err="1" smtClean="0"/>
              <a:t>Операційна</a:t>
            </a:r>
            <a:r>
              <a:rPr lang="ru-RU" dirty="0" smtClean="0"/>
              <a:t> </a:t>
            </a:r>
            <a:r>
              <a:rPr lang="ru-RU" dirty="0" err="1" smtClean="0"/>
              <a:t>каса</a:t>
            </a:r>
            <a:r>
              <a:rPr lang="ru-RU" dirty="0" smtClean="0"/>
              <a:t>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Бухгалтерський</a:t>
            </a:r>
            <a:r>
              <a:rPr lang="ru-RU" b="1" dirty="0" smtClean="0"/>
              <a:t> </a:t>
            </a:r>
            <a:r>
              <a:rPr lang="ru-RU" b="1" dirty="0" err="1" smtClean="0"/>
              <a:t>облік</a:t>
            </a:r>
            <a:r>
              <a:rPr lang="ru-RU" b="1" dirty="0" smtClean="0"/>
              <a:t> </a:t>
            </a:r>
            <a:r>
              <a:rPr lang="ru-RU" b="1" dirty="0" err="1" smtClean="0"/>
              <a:t>іноземної</a:t>
            </a:r>
            <a:r>
              <a:rPr lang="ru-RU" b="1" dirty="0" smtClean="0"/>
              <a:t> </a:t>
            </a:r>
            <a:r>
              <a:rPr lang="ru-RU" b="1" dirty="0" err="1" smtClean="0"/>
              <a:t>валюти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знахо­диться</a:t>
            </a:r>
            <a:r>
              <a:rPr lang="ru-RU" dirty="0" smtClean="0"/>
              <a:t> в </a:t>
            </a:r>
            <a:r>
              <a:rPr lang="ru-RU" dirty="0" err="1" smtClean="0"/>
              <a:t>установах</a:t>
            </a:r>
            <a:r>
              <a:rPr lang="ru-RU" dirty="0" smtClean="0"/>
              <a:t> </a:t>
            </a:r>
            <a:r>
              <a:rPr lang="ru-RU" dirty="0" err="1" smtClean="0"/>
              <a:t>банків</a:t>
            </a:r>
            <a:r>
              <a:rPr lang="ru-RU" dirty="0" smtClean="0"/>
              <a:t>, </a:t>
            </a:r>
            <a:r>
              <a:rPr lang="ru-RU" dirty="0" err="1" smtClean="0"/>
              <a:t>ведеться</a:t>
            </a:r>
            <a:r>
              <a:rPr lang="ru-RU" dirty="0" smtClean="0"/>
              <a:t> за </a:t>
            </a:r>
            <a:r>
              <a:rPr lang="ru-RU" dirty="0" err="1" smtClean="0"/>
              <a:t>новим</a:t>
            </a:r>
            <a:r>
              <a:rPr lang="ru-RU" dirty="0" smtClean="0"/>
              <a:t> Планом </a:t>
            </a:r>
            <a:r>
              <a:rPr lang="ru-RU" dirty="0" err="1" smtClean="0"/>
              <a:t>рахунків</a:t>
            </a:r>
            <a:r>
              <a:rPr lang="ru-RU" dirty="0" smtClean="0"/>
              <a:t> на </a:t>
            </a:r>
            <a:r>
              <a:rPr lang="ru-RU" dirty="0" err="1" smtClean="0"/>
              <a:t>субрахунку</a:t>
            </a:r>
            <a:r>
              <a:rPr lang="ru-RU" dirty="0" smtClean="0"/>
              <a:t> № 312 "</a:t>
            </a:r>
            <a:r>
              <a:rPr lang="ru-RU" dirty="0" err="1" smtClean="0"/>
              <a:t>Поточні</a:t>
            </a:r>
            <a:r>
              <a:rPr lang="ru-RU" dirty="0" smtClean="0"/>
              <a:t> </a:t>
            </a:r>
            <a:r>
              <a:rPr lang="ru-RU" dirty="0" err="1" smtClean="0"/>
              <a:t>рахунки</a:t>
            </a:r>
            <a:r>
              <a:rPr lang="ru-RU" dirty="0" smtClean="0"/>
              <a:t>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"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субрахунку</a:t>
            </a:r>
            <a:r>
              <a:rPr lang="ru-RU" dirty="0" smtClean="0"/>
              <a:t> № 314 "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рахунки</a:t>
            </a:r>
            <a:r>
              <a:rPr lang="ru-RU" dirty="0" smtClean="0"/>
              <a:t> в банку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".</a:t>
            </a:r>
          </a:p>
          <a:p>
            <a:r>
              <a:rPr lang="ru-RU" dirty="0" err="1" smtClean="0"/>
              <a:t>Субрахунки</a:t>
            </a:r>
            <a:r>
              <a:rPr lang="ru-RU" dirty="0" smtClean="0"/>
              <a:t> 312 "</a:t>
            </a:r>
            <a:r>
              <a:rPr lang="ru-RU" dirty="0" err="1" smtClean="0"/>
              <a:t>Поточні</a:t>
            </a:r>
            <a:r>
              <a:rPr lang="ru-RU" dirty="0" smtClean="0"/>
              <a:t> </a:t>
            </a:r>
            <a:r>
              <a:rPr lang="ru-RU" dirty="0" err="1" smtClean="0"/>
              <a:t>рахунки</a:t>
            </a:r>
            <a:r>
              <a:rPr lang="ru-RU" dirty="0" smtClean="0"/>
              <a:t>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" та № 314 "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рахунки</a:t>
            </a:r>
            <a:r>
              <a:rPr lang="ru-RU" dirty="0" smtClean="0"/>
              <a:t> в банку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" </a:t>
            </a:r>
            <a:r>
              <a:rPr lang="ru-RU" dirty="0" err="1" smtClean="0"/>
              <a:t>призначені</a:t>
            </a:r>
            <a:r>
              <a:rPr lang="ru-RU" dirty="0" smtClean="0"/>
              <a:t> Для </a:t>
            </a:r>
            <a:r>
              <a:rPr lang="ru-RU" dirty="0" err="1" smtClean="0"/>
              <a:t>узагальнення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наявність</a:t>
            </a:r>
            <a:r>
              <a:rPr lang="ru-RU" dirty="0" smtClean="0"/>
              <a:t> та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Бухгалтерський</a:t>
            </a:r>
            <a:r>
              <a:rPr lang="ru-RU" dirty="0" smtClean="0"/>
              <a:t>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готівки</a:t>
            </a:r>
            <a:r>
              <a:rPr lang="ru-RU" dirty="0" smtClean="0"/>
              <a:t>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 </a:t>
            </a:r>
            <a:r>
              <a:rPr lang="ru-RU" dirty="0" err="1" smtClean="0"/>
              <a:t>ведеться</a:t>
            </a:r>
            <a:r>
              <a:rPr lang="ru-RU" dirty="0" smtClean="0"/>
              <a:t> за </a:t>
            </a:r>
            <a:r>
              <a:rPr lang="ru-RU" dirty="0" err="1" smtClean="0"/>
              <a:t>новим</a:t>
            </a:r>
            <a:r>
              <a:rPr lang="ru-RU" dirty="0" smtClean="0"/>
              <a:t> Планом </a:t>
            </a:r>
            <a:r>
              <a:rPr lang="ru-RU" dirty="0" err="1" smtClean="0"/>
              <a:t>рахунків</a:t>
            </a:r>
            <a:r>
              <a:rPr lang="ru-RU" dirty="0" smtClean="0"/>
              <a:t> — на </a:t>
            </a:r>
            <a:r>
              <a:rPr lang="ru-RU" dirty="0" err="1" smtClean="0"/>
              <a:t>субрахунку</a:t>
            </a:r>
            <a:r>
              <a:rPr lang="ru-RU" dirty="0" smtClean="0"/>
              <a:t> № 302 "</a:t>
            </a:r>
            <a:r>
              <a:rPr lang="ru-RU" dirty="0" err="1" smtClean="0"/>
              <a:t>Каса</a:t>
            </a:r>
            <a:r>
              <a:rPr lang="ru-RU" dirty="0" smtClean="0"/>
              <a:t> в </a:t>
            </a:r>
            <a:r>
              <a:rPr lang="uk-UA" dirty="0" err="1" smtClean="0"/>
              <a:t>іно</a:t>
            </a:r>
            <a:r>
              <a:rPr lang="ru-RU" dirty="0" err="1" smtClean="0"/>
              <a:t>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". На </a:t>
            </a:r>
            <a:r>
              <a:rPr lang="ru-RU" dirty="0" err="1" smtClean="0"/>
              <a:t>підприємствах</a:t>
            </a:r>
            <a:r>
              <a:rPr lang="ru-RU" dirty="0" smtClean="0"/>
              <a:t>, де </a:t>
            </a:r>
            <a:r>
              <a:rPr lang="ru-RU" dirty="0" err="1" smtClean="0"/>
              <a:t>працюють</a:t>
            </a:r>
            <a:r>
              <a:rPr lang="ru-RU" dirty="0" smtClean="0"/>
              <a:t> </a:t>
            </a:r>
            <a:r>
              <a:rPr lang="ru-RU" dirty="0" err="1" smtClean="0"/>
              <a:t>операційні</a:t>
            </a:r>
            <a:r>
              <a:rPr lang="ru-RU" dirty="0" smtClean="0"/>
              <a:t> </a:t>
            </a:r>
            <a:r>
              <a:rPr lang="uk-UA" dirty="0" err="1" smtClean="0"/>
              <a:t>ка</a:t>
            </a:r>
            <a:r>
              <a:rPr lang="ru-RU" dirty="0" smtClean="0"/>
              <a:t>си (продаж </a:t>
            </a:r>
            <a:r>
              <a:rPr lang="ru-RU" dirty="0" err="1" smtClean="0"/>
              <a:t>квитків</a:t>
            </a:r>
            <a:r>
              <a:rPr lang="ru-RU" dirty="0" smtClean="0"/>
              <a:t>, оплата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зв’язку</a:t>
            </a:r>
            <a:r>
              <a:rPr lang="ru-RU" dirty="0" smtClean="0"/>
              <a:t>,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), </a:t>
            </a:r>
            <a:r>
              <a:rPr lang="ru-RU" dirty="0" err="1" smtClean="0"/>
              <a:t>відкриваються</a:t>
            </a:r>
            <a:r>
              <a:rPr lang="ru-RU" dirty="0" smtClean="0"/>
              <a:t> </a:t>
            </a:r>
            <a:r>
              <a:rPr lang="ru-RU" dirty="0" err="1" smtClean="0"/>
              <a:t>субрахунки</a:t>
            </a:r>
            <a:r>
              <a:rPr lang="ru-RU" dirty="0" smtClean="0"/>
              <a:t> "</a:t>
            </a:r>
            <a:r>
              <a:rPr lang="ru-RU" dirty="0" err="1" smtClean="0"/>
              <a:t>Операційна</a:t>
            </a:r>
            <a:r>
              <a:rPr lang="ru-RU" dirty="0" smtClean="0"/>
              <a:t> </a:t>
            </a:r>
            <a:r>
              <a:rPr lang="ru-RU" dirty="0" err="1" smtClean="0"/>
              <a:t>каса</a:t>
            </a:r>
            <a:r>
              <a:rPr lang="ru-RU" dirty="0" smtClean="0"/>
              <a:t> в </a:t>
            </a:r>
            <a:r>
              <a:rPr lang="ru-RU" dirty="0" err="1" smtClean="0"/>
              <a:t>національн</a:t>
            </a:r>
            <a:r>
              <a:rPr lang="uk-UA" dirty="0" smtClean="0"/>
              <a:t>і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" та "</a:t>
            </a:r>
            <a:r>
              <a:rPr lang="ru-RU" dirty="0" err="1" smtClean="0"/>
              <a:t>Операційна</a:t>
            </a:r>
            <a:r>
              <a:rPr lang="ru-RU" dirty="0" smtClean="0"/>
              <a:t> </a:t>
            </a:r>
            <a:r>
              <a:rPr lang="ru-RU" dirty="0" err="1" smtClean="0"/>
              <a:t>каса</a:t>
            </a:r>
            <a:r>
              <a:rPr lang="ru-RU" dirty="0" smtClean="0"/>
              <a:t> в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4F4F4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</TotalTime>
  <Words>1217</Words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ИМ</cp:lastModifiedBy>
  <cp:revision>2</cp:revision>
  <dcterms:modified xsi:type="dcterms:W3CDTF">2011-12-05T07:06:25Z</dcterms:modified>
</cp:coreProperties>
</file>