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858180" cy="550072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	</a:t>
            </a:r>
            <a:r>
              <a:rPr lang="ru-RU" sz="3300" b="1" dirty="0" err="1" smtClean="0"/>
              <a:t>Безготівкові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розрахунки</a:t>
            </a:r>
            <a:r>
              <a:rPr lang="ru-RU" sz="3300" b="1" dirty="0" smtClean="0"/>
              <a:t> – </a:t>
            </a:r>
            <a:r>
              <a:rPr lang="ru-RU" sz="3300" b="1" dirty="0" err="1" smtClean="0"/>
              <a:t>це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переказування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певної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суми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коштів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із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розрахунків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платників</a:t>
            </a:r>
            <a:r>
              <a:rPr lang="ru-RU" sz="3300" b="1" dirty="0" smtClean="0"/>
              <a:t> на </a:t>
            </a:r>
            <a:r>
              <a:rPr lang="ru-RU" sz="3300" b="1" dirty="0" err="1" smtClean="0"/>
              <a:t>рахунку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одержувачів</a:t>
            </a:r>
            <a:r>
              <a:rPr lang="ru-RU" sz="3300" b="1" dirty="0" smtClean="0"/>
              <a:t>, а </a:t>
            </a:r>
            <a:r>
              <a:rPr lang="ru-RU" sz="3300" b="1" dirty="0" err="1" smtClean="0"/>
              <a:t>також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переказування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доручення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підприємств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внесених</a:t>
            </a:r>
            <a:r>
              <a:rPr lang="ru-RU" sz="3300" b="1" dirty="0" smtClean="0"/>
              <a:t> ними </a:t>
            </a:r>
            <a:r>
              <a:rPr lang="ru-RU" sz="3300" b="1" dirty="0" err="1" smtClean="0"/>
              <a:t>готівкою</a:t>
            </a:r>
            <a:r>
              <a:rPr lang="ru-RU" sz="3300" b="1" dirty="0" smtClean="0"/>
              <a:t> до </a:t>
            </a:r>
            <a:r>
              <a:rPr lang="ru-RU" sz="3300" b="1" dirty="0" err="1" smtClean="0"/>
              <a:t>каси</a:t>
            </a:r>
            <a:r>
              <a:rPr lang="ru-RU" sz="3300" b="1" dirty="0" smtClean="0"/>
              <a:t> банку на </a:t>
            </a:r>
            <a:r>
              <a:rPr lang="ru-RU" sz="3300" b="1" dirty="0" err="1" smtClean="0"/>
              <a:t>рахунки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одержувачів</a:t>
            </a:r>
            <a:r>
              <a:rPr lang="ru-RU" sz="3300" b="1" dirty="0" smtClean="0"/>
              <a:t>.</a:t>
            </a:r>
          </a:p>
          <a:p>
            <a:pPr algn="l"/>
            <a:r>
              <a:rPr lang="en-US" sz="3300" b="1" dirty="0" smtClean="0"/>
              <a:t>	</a:t>
            </a:r>
            <a:r>
              <a:rPr lang="ru-RU" sz="3300" b="1" dirty="0" err="1" smtClean="0"/>
              <a:t>Розрахунково-касові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операції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полягають</a:t>
            </a:r>
            <a:r>
              <a:rPr lang="ru-RU" sz="3300" b="1" dirty="0" smtClean="0"/>
              <a:t> у </a:t>
            </a:r>
            <a:r>
              <a:rPr lang="ru-RU" sz="3300" b="1" dirty="0" err="1" smtClean="0"/>
              <a:t>забезпеченні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руху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грошових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коштів</a:t>
            </a:r>
            <a:r>
              <a:rPr lang="ru-RU" sz="3300" b="1" dirty="0" smtClean="0"/>
              <a:t> на </a:t>
            </a:r>
            <a:r>
              <a:rPr lang="ru-RU" sz="3300" b="1" dirty="0" err="1" smtClean="0"/>
              <a:t>рахунках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клієнтів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банків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згідно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їхніми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дорученнями</a:t>
            </a:r>
            <a:r>
              <a:rPr lang="ru-RU" sz="3300" b="1" dirty="0" smtClean="0"/>
              <a:t>. </a:t>
            </a:r>
            <a:r>
              <a:rPr lang="ru-RU" sz="3300" b="1" dirty="0" err="1" smtClean="0"/>
              <a:t>Ці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операції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посідають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особливе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місце</a:t>
            </a:r>
            <a:r>
              <a:rPr lang="ru-RU" sz="3300" b="1" dirty="0" smtClean="0"/>
              <a:t> в </a:t>
            </a:r>
            <a:r>
              <a:rPr lang="ru-RU" sz="3300" b="1" dirty="0" err="1" smtClean="0"/>
              <a:t>банківській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діяльності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відіграють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важливу</a:t>
            </a:r>
            <a:r>
              <a:rPr lang="ru-RU" sz="3300" b="1" dirty="0" smtClean="0"/>
              <a:t> роль у </a:t>
            </a:r>
            <a:r>
              <a:rPr lang="ru-RU" sz="3300" b="1" dirty="0" err="1" smtClean="0"/>
              <a:t>забезпеченні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успішного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перебігу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економічних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процесів</a:t>
            </a:r>
            <a:r>
              <a:rPr lang="ru-RU" sz="3300" b="1" dirty="0" smtClean="0"/>
              <a:t> на </a:t>
            </a:r>
            <a:r>
              <a:rPr lang="ru-RU" sz="3300" b="1" dirty="0" err="1" smtClean="0"/>
              <a:t>мікро</a:t>
            </a:r>
            <a:r>
              <a:rPr lang="ru-RU" sz="3300" b="1" dirty="0" smtClean="0"/>
              <a:t> - та </a:t>
            </a:r>
            <a:r>
              <a:rPr lang="ru-RU" sz="3300" b="1" dirty="0" err="1" smtClean="0"/>
              <a:t>макрорівнях</a:t>
            </a:r>
            <a:r>
              <a:rPr lang="ru-RU" sz="33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859340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Розрахункові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зумовлені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наявністю</a:t>
            </a:r>
            <a:r>
              <a:rPr lang="ru-RU" sz="2800" dirty="0" smtClean="0"/>
              <a:t> товарного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товарного</a:t>
            </a:r>
            <a:r>
              <a:rPr lang="ru-RU" sz="2800" dirty="0" smtClean="0"/>
              <a:t> обороту грошей.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розрахунків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безготівковій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Зобов’язання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платника</a:t>
            </a:r>
            <a:r>
              <a:rPr lang="ru-RU" sz="2800" dirty="0" smtClean="0"/>
              <a:t> (</a:t>
            </a:r>
            <a:r>
              <a:rPr lang="ru-RU" sz="2800" dirty="0" err="1" smtClean="0"/>
              <a:t>покупця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замовника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споживача</a:t>
            </a:r>
            <a:r>
              <a:rPr lang="ru-RU" sz="2800" dirty="0" smtClean="0"/>
              <a:t>) </a:t>
            </a:r>
            <a:r>
              <a:rPr lang="ru-RU" sz="2800" dirty="0" err="1" smtClean="0"/>
              <a:t>розрахуватись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своїм</a:t>
            </a:r>
            <a:r>
              <a:rPr lang="ru-RU" sz="2800" dirty="0" smtClean="0"/>
              <a:t> контрагентом за </a:t>
            </a:r>
            <a:r>
              <a:rPr lang="ru-RU" sz="2800" dirty="0" err="1" smtClean="0"/>
              <a:t>поставлену</a:t>
            </a:r>
            <a:r>
              <a:rPr lang="ru-RU" sz="2800" dirty="0" smtClean="0"/>
              <a:t> </a:t>
            </a:r>
            <a:r>
              <a:rPr lang="ru-RU" sz="2800" dirty="0" err="1" smtClean="0"/>
              <a:t>йому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продукцію</a:t>
            </a:r>
            <a:r>
              <a:rPr lang="ru-RU" sz="2800" dirty="0" smtClean="0"/>
              <a:t> (</a:t>
            </a:r>
            <a:r>
              <a:rPr lang="ru-RU" sz="2800" dirty="0" err="1" smtClean="0"/>
              <a:t>виконану</a:t>
            </a:r>
            <a:r>
              <a:rPr lang="ru-RU" sz="2800" dirty="0" smtClean="0"/>
              <a:t> роботу, </a:t>
            </a:r>
            <a:r>
              <a:rPr lang="ru-RU" sz="2800" dirty="0" err="1" smtClean="0"/>
              <a:t>надані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)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укладення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відповідного</a:t>
            </a:r>
            <a:r>
              <a:rPr lang="ru-RU" sz="2800" dirty="0" smtClean="0"/>
              <a:t> договору поставки, </a:t>
            </a:r>
            <a:r>
              <a:rPr lang="ru-RU" sz="2800" dirty="0" err="1" smtClean="0"/>
              <a:t>купівлі-продажу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підряду</a:t>
            </a:r>
            <a:r>
              <a:rPr lang="ru-RU" sz="2800" dirty="0" smtClean="0"/>
              <a:t> ,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Безготівкові</a:t>
            </a:r>
            <a:r>
              <a:rPr lang="ru-RU" dirty="0" smtClean="0"/>
              <a:t> 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за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потоками.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</a:t>
            </a:r>
            <a:r>
              <a:rPr lang="ru-RU" dirty="0" err="1" smtClean="0"/>
              <a:t>рахунок</a:t>
            </a:r>
            <a:r>
              <a:rPr lang="ru-RU" dirty="0" smtClean="0"/>
              <a:t>; </a:t>
            </a: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витрачання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Виділяються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основні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організації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безготівкових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розрахунків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суб’єктів</a:t>
            </a:r>
            <a:r>
              <a:rPr lang="ru-RU" sz="2400" dirty="0" smtClean="0"/>
              <a:t> (як </a:t>
            </a:r>
            <a:r>
              <a:rPr lang="ru-RU" sz="2400" dirty="0" err="1" smtClean="0"/>
              <a:t>власні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залучені</a:t>
            </a:r>
            <a:r>
              <a:rPr lang="ru-RU" sz="2400" dirty="0" smtClean="0"/>
              <a:t>) </a:t>
            </a:r>
            <a:r>
              <a:rPr lang="ru-RU" sz="2400" dirty="0" err="1" smtClean="0"/>
              <a:t>підлягають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обов’язковому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зберіганню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розрахункових</a:t>
            </a:r>
            <a:r>
              <a:rPr lang="ru-RU" sz="2400" dirty="0" smtClean="0"/>
              <a:t>, </a:t>
            </a:r>
            <a:r>
              <a:rPr lang="ru-RU" sz="2400" dirty="0" err="1" smtClean="0"/>
              <a:t>поточних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рахунках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установах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 (</a:t>
            </a:r>
            <a:r>
              <a:rPr lang="ru-RU" sz="2400" dirty="0" err="1" smtClean="0"/>
              <a:t>організацій</a:t>
            </a:r>
            <a:r>
              <a:rPr lang="ru-RU" sz="2400" dirty="0" smtClean="0"/>
              <a:t>)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власності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через установи </a:t>
            </a:r>
            <a:r>
              <a:rPr lang="ru-RU" sz="2400" dirty="0" err="1" smtClean="0"/>
              <a:t>банків</a:t>
            </a:r>
            <a:r>
              <a:rPr lang="ru-RU" sz="2400" dirty="0" smtClean="0"/>
              <a:t>, як правило, в </a:t>
            </a:r>
            <a:r>
              <a:rPr lang="ru-RU" sz="2400" dirty="0" err="1" smtClean="0"/>
              <a:t>безготівковому</a:t>
            </a:r>
            <a:r>
              <a:rPr lang="ru-RU" sz="2400" dirty="0" smtClean="0"/>
              <a:t> порядку за документами,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передбачені</a:t>
            </a:r>
            <a:r>
              <a:rPr lang="ru-RU" sz="2400" dirty="0" smtClean="0"/>
              <a:t> правилами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розрахунків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ru-RU" sz="2400" b="1" dirty="0" smtClean="0"/>
              <a:t>В </a:t>
            </a:r>
            <a:r>
              <a:rPr lang="ru-RU" sz="2400" b="1" dirty="0" err="1" smtClean="0"/>
              <a:t>кризовій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економіці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здійснення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розрахунків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між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господарськими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суб’єктами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готівкою</a:t>
            </a:r>
            <a:r>
              <a:rPr lang="ru-RU" sz="2400" b="1" dirty="0" smtClean="0"/>
              <a:t> (а часто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валютною </a:t>
            </a:r>
            <a:r>
              <a:rPr lang="ru-RU" sz="2400" b="1" dirty="0" err="1" smtClean="0"/>
              <a:t>іноземних</a:t>
            </a:r>
            <a:r>
              <a:rPr lang="ru-RU" sz="2400" b="1" dirty="0" smtClean="0"/>
              <a:t> держав), </a:t>
            </a:r>
            <a:r>
              <a:rPr lang="ru-RU" sz="2400" b="1" dirty="0" err="1" smtClean="0"/>
              <a:t>минаючи</a:t>
            </a:r>
            <a:r>
              <a:rPr lang="ru-RU" sz="2400" b="1" dirty="0" smtClean="0"/>
              <a:t> установи </a:t>
            </a:r>
            <a:r>
              <a:rPr lang="ru-RU" sz="2400" b="1" dirty="0" err="1" smtClean="0"/>
              <a:t>банків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поза </a:t>
            </a:r>
            <a:r>
              <a:rPr lang="ru-RU" sz="2400" b="1" dirty="0" err="1" smtClean="0"/>
              <a:t>їхнім</a:t>
            </a:r>
            <a:r>
              <a:rPr lang="ru-RU" sz="2400" b="1" dirty="0" smtClean="0"/>
              <a:t> контролем, </a:t>
            </a:r>
            <a:r>
              <a:rPr lang="ru-RU" sz="2400" b="1" dirty="0" err="1" smtClean="0"/>
              <a:t>посилює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нелегальний</a:t>
            </a:r>
            <a:r>
              <a:rPr lang="ru-RU" sz="2400" b="1" dirty="0" smtClean="0"/>
              <a:t> режим </a:t>
            </a:r>
            <a:r>
              <a:rPr lang="ru-RU" sz="2400" b="1" dirty="0" err="1" smtClean="0"/>
              <a:t>функціонування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багатьох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організацій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призводять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розширення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дефіциту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реальних</a:t>
            </a:r>
            <a:r>
              <a:rPr lang="ru-RU" sz="2400" b="1" dirty="0" smtClean="0"/>
              <a:t> “</a:t>
            </a:r>
            <a:r>
              <a:rPr lang="ru-RU" sz="2400" b="1" dirty="0" err="1" smtClean="0"/>
              <a:t>живих</a:t>
            </a:r>
            <a:r>
              <a:rPr lang="ru-RU" sz="2400" b="1" dirty="0" smtClean="0"/>
              <a:t>” </a:t>
            </a:r>
            <a:r>
              <a:rPr lang="ru-RU" sz="2400" b="1" dirty="0" err="1" smtClean="0"/>
              <a:t>грошо</a:t>
            </a:r>
            <a:r>
              <a:rPr lang="ru-RU" sz="2400" dirty="0" err="1" smtClean="0"/>
              <a:t>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3.</a:t>
            </a:r>
            <a:r>
              <a:rPr lang="ru-RU" sz="2400" dirty="0" err="1" smtClean="0"/>
              <a:t>Розрахунки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покупцями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товарно-матеріальні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послуги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проводяться</a:t>
            </a:r>
            <a:r>
              <a:rPr lang="ru-RU" sz="2400" dirty="0" smtClean="0"/>
              <a:t> , як правило,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відпуску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послуг</a:t>
            </a:r>
            <a:r>
              <a:rPr lang="en-US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4. </a:t>
            </a:r>
            <a:r>
              <a:rPr lang="ru-RU" sz="2400" dirty="0" err="1" smtClean="0"/>
              <a:t>Платежі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послуги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рахунка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здійснюються</a:t>
            </a:r>
            <a:r>
              <a:rPr lang="ru-RU" sz="2400" dirty="0" smtClean="0"/>
              <a:t>, як правило, за </a:t>
            </a:r>
            <a:r>
              <a:rPr lang="ru-RU" sz="2400" dirty="0" err="1" smtClean="0"/>
              <a:t>згодою</a:t>
            </a:r>
            <a:r>
              <a:rPr lang="ru-RU" sz="2400" dirty="0" smtClean="0"/>
              <a:t> (акцептом) </a:t>
            </a:r>
            <a:r>
              <a:rPr lang="ru-RU" sz="2400" dirty="0" err="1" smtClean="0"/>
              <a:t>платника</a:t>
            </a:r>
            <a:r>
              <a:rPr lang="ru-RU" sz="2400" dirty="0" smtClean="0"/>
              <a:t> (</a:t>
            </a:r>
            <a:r>
              <a:rPr lang="ru-RU" sz="2400" dirty="0" err="1" smtClean="0"/>
              <a:t>власника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рахунка</a:t>
            </a:r>
            <a:r>
              <a:rPr lang="ru-RU" sz="2400" dirty="0" smtClean="0"/>
              <a:t>)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перевірки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постачальником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договірних</a:t>
            </a:r>
            <a:r>
              <a:rPr lang="ru-RU" sz="2400" dirty="0" smtClean="0"/>
              <a:t> умов.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. </a:t>
            </a:r>
            <a:r>
              <a:rPr lang="ru-RU" dirty="0" err="1" smtClean="0"/>
              <a:t>Безготівкові</a:t>
            </a:r>
            <a:r>
              <a:rPr lang="ru-RU" dirty="0" smtClean="0"/>
              <a:t> 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межах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 </a:t>
            </a:r>
            <a:r>
              <a:rPr lang="ru-RU" dirty="0" err="1" smtClean="0"/>
              <a:t>рахунку</a:t>
            </a:r>
            <a:r>
              <a:rPr lang="ru-RU" dirty="0" smtClean="0"/>
              <a:t> </a:t>
            </a:r>
            <a:r>
              <a:rPr lang="ru-RU" dirty="0" err="1" smtClean="0"/>
              <a:t>платника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права на </a:t>
            </a:r>
            <a:r>
              <a:rPr lang="ru-RU" dirty="0" err="1" smtClean="0"/>
              <a:t>одержання</a:t>
            </a:r>
            <a:r>
              <a:rPr lang="ru-RU" dirty="0" smtClean="0"/>
              <a:t> кредиту (</a:t>
            </a:r>
            <a:r>
              <a:rPr lang="ru-RU" dirty="0" err="1" smtClean="0"/>
              <a:t>банківського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комерційного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Зарахування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одержувача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списання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рахунка</a:t>
            </a:r>
            <a:r>
              <a:rPr lang="ru-RU" dirty="0" smtClean="0"/>
              <a:t> </a:t>
            </a:r>
            <a:r>
              <a:rPr lang="ru-RU" dirty="0" err="1" smtClean="0"/>
              <a:t>платника</a:t>
            </a:r>
            <a:r>
              <a:rPr lang="ru-RU" dirty="0" smtClean="0"/>
              <a:t>. Банк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проконтролювати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зловживання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оплати </a:t>
            </a:r>
            <a:r>
              <a:rPr lang="ru-RU" dirty="0" err="1" smtClean="0"/>
              <a:t>безтоварних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Постачальники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покупці</a:t>
            </a:r>
            <a:r>
              <a:rPr lang="ru-RU" dirty="0" smtClean="0"/>
              <a:t> (</a:t>
            </a:r>
            <a:r>
              <a:rPr lang="ru-RU" dirty="0" err="1" smtClean="0"/>
              <a:t>споживачі</a:t>
            </a:r>
            <a:r>
              <a:rPr lang="ru-RU" dirty="0" smtClean="0"/>
              <a:t>) </a:t>
            </a:r>
            <a:r>
              <a:rPr lang="ru-RU" dirty="0" err="1" smtClean="0"/>
              <a:t>мають</a:t>
            </a:r>
            <a:r>
              <a:rPr lang="ru-RU" dirty="0" smtClean="0"/>
              <a:t> право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безготівкових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способу платежу,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узгоджується</a:t>
            </a:r>
            <a:r>
              <a:rPr lang="ru-RU" dirty="0" smtClean="0"/>
              <a:t> при </a:t>
            </a:r>
            <a:r>
              <a:rPr lang="ru-RU" dirty="0" err="1" smtClean="0"/>
              <a:t>укладанні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поставок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</a:t>
            </a:r>
            <a:r>
              <a:rPr lang="ru-RU" dirty="0" err="1" smtClean="0"/>
              <a:t>підряду</a:t>
            </a:r>
            <a:r>
              <a:rPr lang="ru-RU" dirty="0" smtClean="0"/>
              <a:t>. Банк не </a:t>
            </a:r>
            <a:r>
              <a:rPr lang="ru-RU" dirty="0" err="1" smtClean="0"/>
              <a:t>втручається</a:t>
            </a:r>
            <a:r>
              <a:rPr lang="ru-RU" dirty="0" smtClean="0"/>
              <a:t> у </a:t>
            </a:r>
            <a:r>
              <a:rPr lang="ru-RU" dirty="0" err="1" smtClean="0"/>
              <a:t>договірні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та </a:t>
            </a:r>
            <a:r>
              <a:rPr lang="ru-RU" dirty="0" err="1" smtClean="0"/>
              <a:t>вибір</a:t>
            </a:r>
            <a:r>
              <a:rPr lang="ru-RU" dirty="0" smtClean="0"/>
              <a:t> форм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способу платежу.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готівкові розрахунки 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04" y="285728"/>
            <a:ext cx="8756096" cy="456329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готівкові розрахунки 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538"/>
            <a:ext cx="8501122" cy="67374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готівкові розрахунки 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9001156" cy="66437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286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Безготівкові розрахунки здійснюються за двома основними грошовими потоками. Це по-перше, надходження грошових коштів на рахунок; по-друге, витрачання коштів з рахунку.</vt:lpstr>
      <vt:lpstr>Слайд 4</vt:lpstr>
      <vt:lpstr>3.Розрахунки з покупцями за товарно-матеріальні цінності і послуги проводяться , як правило, після відпуску продукції або надання послуг. 4. Платежі за товари і послуги з рахунка підприємства здійснюються, як правило, за згодою (акцептом) платника (власника рахунка) після перевірки виконання постачальником договірних умов. 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2</cp:revision>
  <dcterms:modified xsi:type="dcterms:W3CDTF">2011-12-12T08:56:54Z</dcterms:modified>
</cp:coreProperties>
</file>