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57166"/>
            <a:ext cx="8143932" cy="5281634"/>
          </a:xfrm>
        </p:spPr>
        <p:txBody>
          <a:bodyPr>
            <a:normAutofit/>
          </a:bodyPr>
          <a:lstStyle/>
          <a:p>
            <a:r>
              <a:rPr lang="ru-RU" dirty="0" err="1" smtClean="0"/>
              <a:t>Розрахункам</a:t>
            </a:r>
            <a:r>
              <a:rPr lang="ru-RU" dirty="0" smtClean="0"/>
              <a:t> </a:t>
            </a:r>
            <a:r>
              <a:rPr lang="ru-RU" dirty="0" smtClean="0"/>
              <a:t>за </a:t>
            </a:r>
            <a:r>
              <a:rPr lang="ru-RU" dirty="0" err="1" smtClean="0"/>
              <a:t>дебіторською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кредиторсь</a:t>
            </a:r>
            <a:r>
              <a:rPr lang="ru-RU" dirty="0" smtClean="0"/>
              <a:t>-</a:t>
            </a:r>
          </a:p>
          <a:p>
            <a:r>
              <a:rPr lang="ru-RU" dirty="0" smtClean="0"/>
              <a:t>кою </a:t>
            </a:r>
            <a:r>
              <a:rPr lang="ru-RU" dirty="0" err="1" smtClean="0"/>
              <a:t>заборгованістю</a:t>
            </a:r>
            <a:r>
              <a:rPr lang="ru-RU" dirty="0" smtClean="0"/>
              <a:t> </a:t>
            </a:r>
            <a:r>
              <a:rPr lang="ru-RU" dirty="0" err="1" smtClean="0"/>
              <a:t>належить</a:t>
            </a:r>
            <a:r>
              <a:rPr lang="ru-RU" dirty="0" smtClean="0"/>
              <a:t> </a:t>
            </a:r>
            <a:r>
              <a:rPr lang="ru-RU" dirty="0" err="1" smtClean="0"/>
              <a:t>чільне</a:t>
            </a:r>
            <a:r>
              <a:rPr lang="ru-RU" dirty="0" smtClean="0"/>
              <a:t> </a:t>
            </a:r>
            <a:r>
              <a:rPr lang="ru-RU" dirty="0" err="1" smtClean="0"/>
              <a:t>місце</a:t>
            </a:r>
            <a:r>
              <a:rPr lang="ru-RU" dirty="0" smtClean="0"/>
              <a:t> у </a:t>
            </a:r>
            <a:r>
              <a:rPr lang="ru-RU" dirty="0" err="1" smtClean="0"/>
              <a:t>системі</a:t>
            </a:r>
            <a:r>
              <a:rPr lang="ru-RU" dirty="0" smtClean="0"/>
              <a:t> </a:t>
            </a:r>
            <a:r>
              <a:rPr lang="ru-RU" dirty="0" err="1" smtClean="0"/>
              <a:t>бухгалтерського</a:t>
            </a:r>
            <a:r>
              <a:rPr lang="ru-RU" dirty="0" smtClean="0"/>
              <a:t> </a:t>
            </a:r>
            <a:r>
              <a:rPr lang="ru-RU" dirty="0" err="1" smtClean="0"/>
              <a:t>обліку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Проте</a:t>
            </a:r>
            <a:r>
              <a:rPr lang="ru-RU" dirty="0" smtClean="0"/>
              <a:t> одним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складних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суперечливих</a:t>
            </a:r>
            <a:r>
              <a:rPr lang="ru-RU" dirty="0" smtClean="0"/>
              <a:t> </a:t>
            </a:r>
            <a:r>
              <a:rPr lang="ru-RU" dirty="0" err="1" smtClean="0"/>
              <a:t>питань</a:t>
            </a:r>
            <a:r>
              <a:rPr lang="ru-RU" dirty="0" smtClean="0"/>
              <a:t> </a:t>
            </a:r>
            <a:r>
              <a:rPr lang="ru-RU" dirty="0" err="1" smtClean="0"/>
              <a:t>бухгалтерського</a:t>
            </a:r>
            <a:endParaRPr lang="ru-RU" dirty="0" smtClean="0"/>
          </a:p>
          <a:p>
            <a:r>
              <a:rPr lang="ru-RU" dirty="0" err="1" smtClean="0"/>
              <a:t>обліку</a:t>
            </a:r>
            <a:r>
              <a:rPr lang="ru-RU" dirty="0" smtClean="0"/>
              <a:t> все таки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облік</a:t>
            </a:r>
            <a:r>
              <a:rPr lang="ru-RU" dirty="0" smtClean="0"/>
              <a:t> </a:t>
            </a:r>
            <a:r>
              <a:rPr lang="ru-RU" dirty="0" err="1" smtClean="0"/>
              <a:t>дебіторсько-кред</a:t>
            </a:r>
            <a:r>
              <a:rPr lang="uk-UA" dirty="0" err="1" smtClean="0"/>
              <a:t>иторської</a:t>
            </a:r>
            <a:r>
              <a:rPr lang="uk-UA" dirty="0" smtClean="0"/>
              <a:t> заборгованості,</a:t>
            </a:r>
            <a:r>
              <a:rPr lang="ru-RU" dirty="0" smtClean="0"/>
              <a:t> </a:t>
            </a:r>
            <a:r>
              <a:rPr lang="ru-RU" dirty="0" err="1" smtClean="0"/>
              <a:t>що</a:t>
            </a:r>
            <a:endParaRPr lang="ru-RU" dirty="0" smtClean="0"/>
          </a:p>
          <a:p>
            <a:r>
              <a:rPr lang="ru-RU" dirty="0" err="1" smtClean="0"/>
              <a:t>пов'язано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існуванням</a:t>
            </a:r>
            <a:r>
              <a:rPr lang="ru-RU" dirty="0" smtClean="0"/>
              <a:t> </a:t>
            </a:r>
            <a:r>
              <a:rPr lang="ru-RU" dirty="0" err="1" smtClean="0"/>
              <a:t>проблеми</a:t>
            </a:r>
            <a:r>
              <a:rPr lang="ru-RU" dirty="0" smtClean="0"/>
              <a:t> </a:t>
            </a:r>
            <a:r>
              <a:rPr lang="ru-RU" dirty="0" err="1" smtClean="0"/>
              <a:t>неплатежів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Методологічні</a:t>
            </a:r>
            <a:r>
              <a:rPr lang="ru-RU" dirty="0" smtClean="0"/>
              <a:t> засади </a:t>
            </a:r>
            <a:r>
              <a:rPr lang="ru-RU" dirty="0" err="1" smtClean="0"/>
              <a:t>формування</a:t>
            </a:r>
            <a:r>
              <a:rPr lang="ru-RU" dirty="0" smtClean="0"/>
              <a:t> у </a:t>
            </a:r>
            <a:r>
              <a:rPr lang="ru-RU" dirty="0" err="1" smtClean="0"/>
              <a:t>бухгалтерському</a:t>
            </a:r>
            <a:r>
              <a:rPr lang="ru-RU" dirty="0" smtClean="0"/>
              <a:t> </a:t>
            </a:r>
            <a:r>
              <a:rPr lang="ru-RU" dirty="0" err="1" smtClean="0"/>
              <a:t>обліку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про </a:t>
            </a:r>
            <a:r>
              <a:rPr lang="ru-RU" dirty="0" err="1" smtClean="0"/>
              <a:t>дебіторську</a:t>
            </a:r>
            <a:r>
              <a:rPr lang="ru-RU" dirty="0" smtClean="0"/>
              <a:t> </a:t>
            </a:r>
            <a:r>
              <a:rPr lang="ru-RU" dirty="0" err="1" smtClean="0"/>
              <a:t>заборгованість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розкриття</a:t>
            </a:r>
            <a:r>
              <a:rPr lang="ru-RU" dirty="0" smtClean="0"/>
              <a:t> у </a:t>
            </a:r>
            <a:r>
              <a:rPr lang="ru-RU" dirty="0" err="1" smtClean="0"/>
              <a:t>фінансових</a:t>
            </a:r>
            <a:r>
              <a:rPr lang="ru-RU" dirty="0" smtClean="0"/>
              <a:t> </a:t>
            </a:r>
            <a:r>
              <a:rPr lang="ru-RU" dirty="0" err="1" smtClean="0"/>
              <a:t>звітах</a:t>
            </a:r>
            <a:r>
              <a:rPr lang="ru-RU" dirty="0" smtClean="0"/>
              <a:t> </a:t>
            </a:r>
            <a:r>
              <a:rPr lang="ru-RU" dirty="0" err="1" smtClean="0"/>
              <a:t>вивчає</a:t>
            </a:r>
            <a:r>
              <a:rPr lang="ru-RU" dirty="0" smtClean="0"/>
              <a:t> </a:t>
            </a:r>
            <a:r>
              <a:rPr lang="ru-RU" dirty="0" err="1" smtClean="0"/>
              <a:t>Положення</a:t>
            </a:r>
            <a:r>
              <a:rPr lang="ru-RU" dirty="0" smtClean="0"/>
              <a:t> (стандарт) </a:t>
            </a:r>
            <a:r>
              <a:rPr lang="ru-RU" dirty="0" err="1" smtClean="0"/>
              <a:t>бухгалтерського</a:t>
            </a:r>
            <a:r>
              <a:rPr lang="ru-RU" dirty="0" smtClean="0"/>
              <a:t> </a:t>
            </a:r>
            <a:r>
              <a:rPr lang="ru-RU" dirty="0" err="1" smtClean="0"/>
              <a:t>обліку</a:t>
            </a:r>
            <a:r>
              <a:rPr lang="ru-RU" dirty="0" smtClean="0"/>
              <a:t> 10 "</a:t>
            </a:r>
            <a:r>
              <a:rPr lang="ru-RU" dirty="0" err="1" smtClean="0"/>
              <a:t>Дебіторська</a:t>
            </a:r>
            <a:r>
              <a:rPr lang="ru-RU" dirty="0" smtClean="0"/>
              <a:t> </a:t>
            </a:r>
            <a:r>
              <a:rPr lang="ru-RU" dirty="0" err="1" smtClean="0"/>
              <a:t>заборгованість</a:t>
            </a:r>
            <a:r>
              <a:rPr lang="ru-RU" dirty="0" smtClean="0"/>
              <a:t>". </a:t>
            </a:r>
            <a:r>
              <a:rPr lang="ru-RU" dirty="0" err="1" smtClean="0"/>
              <a:t>Норми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П(С)БО </a:t>
            </a:r>
            <a:r>
              <a:rPr lang="ru-RU" dirty="0" err="1" smtClean="0"/>
              <a:t>застосовуються</a:t>
            </a:r>
            <a:r>
              <a:rPr lang="ru-RU" dirty="0" smtClean="0"/>
              <a:t> </a:t>
            </a:r>
            <a:r>
              <a:rPr lang="ru-RU" dirty="0" err="1" smtClean="0"/>
              <a:t>підприємствами</a:t>
            </a:r>
            <a:r>
              <a:rPr lang="ru-RU" dirty="0" smtClean="0"/>
              <a:t>, </a:t>
            </a:r>
            <a:r>
              <a:rPr lang="ru-RU" dirty="0" err="1" smtClean="0"/>
              <a:t>організаціями</a:t>
            </a:r>
            <a:r>
              <a:rPr lang="ru-RU" dirty="0" smtClean="0"/>
              <a:t> та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err="1" smtClean="0"/>
              <a:t>юридичними</a:t>
            </a:r>
            <a:r>
              <a:rPr lang="ru-RU" dirty="0" smtClean="0"/>
              <a:t> особами </a:t>
            </a:r>
            <a:r>
              <a:rPr lang="ru-RU" dirty="0" err="1" smtClean="0"/>
              <a:t>незалежно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власності</a:t>
            </a:r>
            <a:r>
              <a:rPr lang="ru-RU" dirty="0" smtClean="0"/>
              <a:t> (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бюджетних</a:t>
            </a:r>
            <a:r>
              <a:rPr lang="ru-RU" dirty="0" smtClean="0"/>
              <a:t> </a:t>
            </a:r>
            <a:r>
              <a:rPr lang="ru-RU" dirty="0" err="1" smtClean="0"/>
              <a:t>установ</a:t>
            </a:r>
            <a:r>
              <a:rPr lang="ru-RU" dirty="0" smtClean="0"/>
              <a:t>).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П(С)БО 10 </a:t>
            </a:r>
            <a:r>
              <a:rPr lang="ru-RU" dirty="0" err="1" smtClean="0"/>
              <a:t>дебітори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юридичні</a:t>
            </a:r>
            <a:r>
              <a:rPr lang="ru-RU" dirty="0" smtClean="0"/>
              <a:t> та </a:t>
            </a:r>
            <a:r>
              <a:rPr lang="ru-RU" dirty="0" err="1" smtClean="0"/>
              <a:t>фізичні</a:t>
            </a:r>
            <a:r>
              <a:rPr lang="ru-RU" dirty="0" smtClean="0"/>
              <a:t> особи,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внаслідок</a:t>
            </a:r>
            <a:r>
              <a:rPr lang="ru-RU" dirty="0" smtClean="0"/>
              <a:t> </a:t>
            </a:r>
            <a:r>
              <a:rPr lang="ru-RU" dirty="0" err="1" smtClean="0"/>
              <a:t>минулих</a:t>
            </a:r>
            <a:r>
              <a:rPr lang="ru-RU" dirty="0" smtClean="0"/>
              <a:t> </a:t>
            </a:r>
            <a:r>
              <a:rPr lang="ru-RU" dirty="0" err="1" smtClean="0"/>
              <a:t>подій</a:t>
            </a:r>
            <a:r>
              <a:rPr lang="ru-RU" dirty="0" smtClean="0"/>
              <a:t> </a:t>
            </a:r>
            <a:r>
              <a:rPr lang="ru-RU" dirty="0" err="1" smtClean="0"/>
              <a:t>заборгували</a:t>
            </a:r>
            <a:r>
              <a:rPr lang="ru-RU" dirty="0" smtClean="0"/>
              <a:t> </a:t>
            </a:r>
            <a:r>
              <a:rPr lang="ru-RU" dirty="0" err="1" smtClean="0"/>
              <a:t>підприємству</a:t>
            </a:r>
            <a:r>
              <a:rPr lang="ru-RU" dirty="0" smtClean="0"/>
              <a:t> </a:t>
            </a:r>
            <a:r>
              <a:rPr lang="ru-RU" dirty="0" err="1" smtClean="0"/>
              <a:t>певні</a:t>
            </a:r>
            <a:r>
              <a:rPr lang="ru-RU" dirty="0" smtClean="0"/>
              <a:t> </a:t>
            </a:r>
            <a:r>
              <a:rPr lang="ru-RU" dirty="0" err="1" smtClean="0"/>
              <a:t>суми</a:t>
            </a:r>
            <a:r>
              <a:rPr lang="ru-RU" dirty="0" smtClean="0"/>
              <a:t> </a:t>
            </a:r>
            <a:r>
              <a:rPr lang="ru-RU" dirty="0" err="1" smtClean="0"/>
              <a:t>грошових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еквівалентів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активів</a:t>
            </a:r>
            <a:r>
              <a:rPr lang="ru-RU" dirty="0" smtClean="0"/>
              <a:t>. </a:t>
            </a:r>
            <a:r>
              <a:rPr lang="ru-RU" dirty="0" err="1" smtClean="0"/>
              <a:t>Відповідно</a:t>
            </a:r>
            <a:r>
              <a:rPr lang="ru-RU" dirty="0" smtClean="0"/>
              <a:t> </a:t>
            </a:r>
            <a:r>
              <a:rPr lang="ru-RU" dirty="0" err="1" smtClean="0"/>
              <a:t>дебіторська</a:t>
            </a:r>
            <a:r>
              <a:rPr lang="ru-RU" dirty="0" smtClean="0"/>
              <a:t> </a:t>
            </a:r>
            <a:r>
              <a:rPr lang="ru-RU" dirty="0" err="1" smtClean="0"/>
              <a:t>заборгованість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сума </a:t>
            </a:r>
            <a:r>
              <a:rPr lang="ru-RU" dirty="0" err="1" smtClean="0"/>
              <a:t>заборгованості</a:t>
            </a:r>
            <a:r>
              <a:rPr lang="ru-RU" dirty="0" smtClean="0"/>
              <a:t> </a:t>
            </a:r>
            <a:r>
              <a:rPr lang="ru-RU" dirty="0" err="1" smtClean="0"/>
              <a:t>дебіторів</a:t>
            </a:r>
            <a:r>
              <a:rPr lang="ru-RU" dirty="0" smtClean="0"/>
              <a:t> </a:t>
            </a:r>
            <a:r>
              <a:rPr lang="ru-RU" dirty="0" err="1" smtClean="0"/>
              <a:t>підприємству</a:t>
            </a:r>
            <a:r>
              <a:rPr lang="ru-RU" dirty="0" smtClean="0"/>
              <a:t> на </a:t>
            </a:r>
            <a:r>
              <a:rPr lang="ru-RU" dirty="0" err="1" smtClean="0"/>
              <a:t>певну</a:t>
            </a:r>
            <a:r>
              <a:rPr lang="ru-RU" dirty="0" smtClean="0"/>
              <a:t> дату.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 </a:t>
            </a:r>
            <a:r>
              <a:rPr lang="ru-RU" dirty="0" err="1" smtClean="0"/>
              <a:t>терміном</a:t>
            </a:r>
            <a:r>
              <a:rPr lang="ru-RU" dirty="0" smtClean="0"/>
              <a:t> </a:t>
            </a:r>
            <a:r>
              <a:rPr lang="ru-RU" dirty="0" err="1" smtClean="0"/>
              <a:t>погашення</a:t>
            </a:r>
            <a:r>
              <a:rPr lang="ru-RU" dirty="0" smtClean="0"/>
              <a:t> 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довгострокову</a:t>
            </a:r>
            <a:r>
              <a:rPr lang="ru-RU" dirty="0" smtClean="0"/>
              <a:t> та </a:t>
            </a:r>
            <a:r>
              <a:rPr lang="ru-RU" dirty="0" err="1" smtClean="0"/>
              <a:t>поточну</a:t>
            </a:r>
            <a:r>
              <a:rPr lang="ru-RU" dirty="0" smtClean="0"/>
              <a:t> </a:t>
            </a:r>
            <a:r>
              <a:rPr lang="ru-RU" dirty="0" err="1" smtClean="0"/>
              <a:t>дебіторську</a:t>
            </a:r>
            <a:r>
              <a:rPr lang="ru-RU" dirty="0" smtClean="0"/>
              <a:t> </a:t>
            </a:r>
            <a:r>
              <a:rPr lang="ru-RU" dirty="0" err="1" smtClean="0"/>
              <a:t>заборгованість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Поточна</a:t>
            </a:r>
            <a:r>
              <a:rPr lang="ru-RU" dirty="0" smtClean="0"/>
              <a:t> </a:t>
            </a:r>
            <a:r>
              <a:rPr lang="ru-RU" dirty="0" err="1" smtClean="0"/>
              <a:t>дебіторська</a:t>
            </a:r>
            <a:r>
              <a:rPr lang="ru-RU" dirty="0" smtClean="0"/>
              <a:t> </a:t>
            </a:r>
            <a:r>
              <a:rPr lang="ru-RU" dirty="0" err="1" smtClean="0"/>
              <a:t>заборгованість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сума </a:t>
            </a:r>
            <a:r>
              <a:rPr lang="ru-RU" dirty="0" err="1" smtClean="0"/>
              <a:t>дебіторської</a:t>
            </a:r>
            <a:r>
              <a:rPr lang="ru-RU" dirty="0" smtClean="0"/>
              <a:t> </a:t>
            </a:r>
            <a:r>
              <a:rPr lang="ru-RU" dirty="0" err="1" smtClean="0"/>
              <a:t>заборгованості</a:t>
            </a:r>
            <a:r>
              <a:rPr lang="ru-RU" dirty="0" smtClean="0"/>
              <a:t>, яка </a:t>
            </a:r>
            <a:r>
              <a:rPr lang="ru-RU" dirty="0" err="1" smtClean="0"/>
              <a:t>виникає</a:t>
            </a:r>
            <a:r>
              <a:rPr lang="ru-RU" dirty="0" smtClean="0"/>
              <a:t> в </a:t>
            </a:r>
            <a:r>
              <a:rPr lang="ru-RU" dirty="0" err="1" smtClean="0"/>
              <a:t>ході</a:t>
            </a:r>
            <a:r>
              <a:rPr lang="ru-RU" dirty="0" smtClean="0"/>
              <a:t> нормального </a:t>
            </a:r>
            <a:r>
              <a:rPr lang="ru-RU" dirty="0" err="1" smtClean="0"/>
              <a:t>операційного</a:t>
            </a:r>
            <a:r>
              <a:rPr lang="ru-RU" dirty="0" smtClean="0"/>
              <a:t> циклу </a:t>
            </a:r>
            <a:r>
              <a:rPr lang="ru-RU" dirty="0" err="1" smtClean="0"/>
              <a:t>або</a:t>
            </a:r>
            <a:r>
              <a:rPr lang="ru-RU" dirty="0" smtClean="0"/>
              <a:t> буде погашена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дванадцяти</a:t>
            </a:r>
            <a:r>
              <a:rPr lang="ru-RU" dirty="0" smtClean="0"/>
              <a:t> </a:t>
            </a:r>
            <a:r>
              <a:rPr lang="ru-RU" dirty="0" err="1" smtClean="0"/>
              <a:t>місяців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дати</a:t>
            </a:r>
            <a:r>
              <a:rPr lang="ru-RU" dirty="0" smtClean="0"/>
              <a:t> балансу. 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Довгострокова</a:t>
            </a:r>
            <a:r>
              <a:rPr lang="ru-RU" dirty="0" smtClean="0"/>
              <a:t> </a:t>
            </a:r>
            <a:r>
              <a:rPr lang="ru-RU" dirty="0" err="1" smtClean="0"/>
              <a:t>дебіторська</a:t>
            </a:r>
            <a:r>
              <a:rPr lang="ru-RU" dirty="0" smtClean="0"/>
              <a:t> </a:t>
            </a:r>
            <a:r>
              <a:rPr lang="ru-RU" dirty="0" err="1" smtClean="0"/>
              <a:t>заборгованість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сума </a:t>
            </a:r>
            <a:r>
              <a:rPr lang="ru-RU" dirty="0" err="1" smtClean="0"/>
              <a:t>дебіторської</a:t>
            </a:r>
            <a:r>
              <a:rPr lang="ru-RU" dirty="0" smtClean="0"/>
              <a:t> </a:t>
            </a:r>
            <a:r>
              <a:rPr lang="ru-RU" dirty="0" err="1" smtClean="0"/>
              <a:t>заборгованості</a:t>
            </a:r>
            <a:r>
              <a:rPr lang="ru-RU" dirty="0" smtClean="0"/>
              <a:t>, яка не </a:t>
            </a:r>
            <a:r>
              <a:rPr lang="ru-RU" dirty="0" err="1" smtClean="0"/>
              <a:t>виникає</a:t>
            </a:r>
            <a:r>
              <a:rPr lang="ru-RU" dirty="0" smtClean="0"/>
              <a:t> в </a:t>
            </a:r>
            <a:r>
              <a:rPr lang="ru-RU" dirty="0" err="1" smtClean="0"/>
              <a:t>ході</a:t>
            </a:r>
            <a:r>
              <a:rPr lang="ru-RU" dirty="0" smtClean="0"/>
              <a:t> нормального </a:t>
            </a:r>
            <a:r>
              <a:rPr lang="ru-RU" dirty="0" err="1" smtClean="0"/>
              <a:t>операційного</a:t>
            </a:r>
            <a:r>
              <a:rPr lang="ru-RU" dirty="0" smtClean="0"/>
              <a:t> циклу та буде погашена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дванадцяти</a:t>
            </a:r>
            <a:r>
              <a:rPr lang="ru-RU" dirty="0" smtClean="0"/>
              <a:t> </a:t>
            </a:r>
            <a:r>
              <a:rPr lang="ru-RU" dirty="0" err="1" smtClean="0"/>
              <a:t>місяців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дати</a:t>
            </a:r>
            <a:r>
              <a:rPr lang="ru-RU" dirty="0" smtClean="0"/>
              <a:t> балансу.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Дебіторська</a:t>
            </a:r>
            <a:r>
              <a:rPr lang="ru-RU" dirty="0" smtClean="0"/>
              <a:t> </a:t>
            </a:r>
            <a:r>
              <a:rPr lang="ru-RU" dirty="0" err="1" smtClean="0"/>
              <a:t>заборгованість</a:t>
            </a:r>
            <a:r>
              <a:rPr lang="ru-RU" dirty="0" smtClean="0"/>
              <a:t> </a:t>
            </a:r>
            <a:r>
              <a:rPr lang="ru-RU" dirty="0" err="1" smtClean="0"/>
              <a:t>буває</a:t>
            </a:r>
            <a:r>
              <a:rPr lang="ru-RU" dirty="0" smtClean="0"/>
              <a:t> </a:t>
            </a:r>
            <a:r>
              <a:rPr lang="ru-RU" dirty="0" err="1" smtClean="0"/>
              <a:t>забезпечена</a:t>
            </a:r>
            <a:r>
              <a:rPr lang="ru-RU" dirty="0" smtClean="0"/>
              <a:t> (векселями) та </a:t>
            </a:r>
            <a:r>
              <a:rPr lang="ru-RU" dirty="0" err="1" smtClean="0"/>
              <a:t>незабезпечена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Дебіторська</a:t>
            </a:r>
            <a:r>
              <a:rPr lang="ru-RU" dirty="0" smtClean="0"/>
              <a:t> </a:t>
            </a:r>
            <a:r>
              <a:rPr lang="ru-RU" dirty="0" err="1" smtClean="0"/>
              <a:t>заборгованість</a:t>
            </a:r>
            <a:r>
              <a:rPr lang="ru-RU" dirty="0" smtClean="0"/>
              <a:t> </a:t>
            </a:r>
            <a:r>
              <a:rPr lang="ru-RU" dirty="0" err="1" smtClean="0"/>
              <a:t>поділяється</a:t>
            </a:r>
            <a:r>
              <a:rPr lang="ru-RU" dirty="0" smtClean="0"/>
              <a:t> на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безнадійну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сумнівну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дійсну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дебіторська</a:t>
            </a:r>
            <a:r>
              <a:rPr lang="ru-RU" dirty="0" smtClean="0"/>
              <a:t> </a:t>
            </a:r>
            <a:r>
              <a:rPr lang="ru-RU" dirty="0" err="1" smtClean="0"/>
              <a:t>заборгованість</a:t>
            </a:r>
            <a:r>
              <a:rPr lang="ru-RU" dirty="0" smtClean="0"/>
              <a:t> </a:t>
            </a:r>
            <a:r>
              <a:rPr lang="ru-RU" dirty="0" err="1" smtClean="0"/>
              <a:t>поділяється</a:t>
            </a:r>
            <a:r>
              <a:rPr lang="ru-RU" dirty="0" smtClean="0"/>
              <a:t> </a:t>
            </a:r>
            <a:r>
              <a:rPr lang="ru-RU" dirty="0" err="1" smtClean="0"/>
              <a:t>на:дебіторську</a:t>
            </a:r>
            <a:r>
              <a:rPr lang="ru-RU" dirty="0" smtClean="0"/>
              <a:t> </a:t>
            </a:r>
            <a:r>
              <a:rPr lang="ru-RU" dirty="0" err="1" smtClean="0"/>
              <a:t>заборгованість</a:t>
            </a:r>
            <a:r>
              <a:rPr lang="ru-RU" dirty="0" smtClean="0"/>
              <a:t> за </a:t>
            </a:r>
            <a:r>
              <a:rPr lang="ru-RU" dirty="0" err="1" smtClean="0"/>
              <a:t>роботи</a:t>
            </a:r>
            <a:r>
              <a:rPr lang="ru-RU" dirty="0" smtClean="0"/>
              <a:t>, </a:t>
            </a:r>
            <a:r>
              <a:rPr lang="ru-RU" dirty="0" err="1" smtClean="0"/>
              <a:t>товари</a:t>
            </a:r>
            <a:r>
              <a:rPr lang="ru-RU" dirty="0" smtClean="0"/>
              <a:t>, </a:t>
            </a:r>
            <a:r>
              <a:rPr lang="ru-RU" dirty="0" err="1" smtClean="0"/>
              <a:t>послуги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векселі</a:t>
            </a:r>
            <a:r>
              <a:rPr lang="ru-RU" dirty="0" smtClean="0"/>
              <a:t> </a:t>
            </a:r>
            <a:r>
              <a:rPr lang="ru-RU" dirty="0" err="1" smtClean="0"/>
              <a:t>отримані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дебіторську</a:t>
            </a:r>
            <a:r>
              <a:rPr lang="ru-RU" dirty="0" smtClean="0"/>
              <a:t> </a:t>
            </a:r>
            <a:r>
              <a:rPr lang="ru-RU" dirty="0" err="1" smtClean="0"/>
              <a:t>заборгованість</a:t>
            </a:r>
            <a:r>
              <a:rPr lang="ru-RU" dirty="0" smtClean="0"/>
              <a:t> за </a:t>
            </a:r>
            <a:r>
              <a:rPr lang="ru-RU" dirty="0" err="1" smtClean="0"/>
              <a:t>розрахунками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іншу</a:t>
            </a:r>
            <a:r>
              <a:rPr lang="ru-RU" dirty="0" smtClean="0"/>
              <a:t> </a:t>
            </a:r>
            <a:r>
              <a:rPr lang="ru-RU" dirty="0" err="1" smtClean="0"/>
              <a:t>поточну</a:t>
            </a:r>
            <a:r>
              <a:rPr lang="ru-RU" dirty="0" smtClean="0"/>
              <a:t> </a:t>
            </a:r>
            <a:r>
              <a:rPr lang="ru-RU" dirty="0" err="1" smtClean="0"/>
              <a:t>дебіторську</a:t>
            </a:r>
            <a:r>
              <a:rPr lang="ru-RU" dirty="0" smtClean="0"/>
              <a:t> </a:t>
            </a:r>
            <a:r>
              <a:rPr lang="ru-RU" dirty="0" err="1" smtClean="0"/>
              <a:t>заборгованість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Для </a:t>
            </a:r>
            <a:r>
              <a:rPr lang="ru-RU" dirty="0" err="1" smtClean="0"/>
              <a:t>бухгалтерського</a:t>
            </a:r>
            <a:r>
              <a:rPr lang="ru-RU" dirty="0" smtClean="0"/>
              <a:t> </a:t>
            </a:r>
            <a:r>
              <a:rPr lang="ru-RU" dirty="0" err="1" smtClean="0"/>
              <a:t>обліку</a:t>
            </a:r>
            <a:r>
              <a:rPr lang="ru-RU" dirty="0" smtClean="0"/>
              <a:t> </a:t>
            </a:r>
            <a:r>
              <a:rPr lang="ru-RU" dirty="0" err="1" smtClean="0"/>
              <a:t>дебіторської</a:t>
            </a:r>
            <a:r>
              <a:rPr lang="ru-RU" dirty="0" smtClean="0"/>
              <a:t> </a:t>
            </a:r>
            <a:r>
              <a:rPr lang="ru-RU" dirty="0" err="1" smtClean="0"/>
              <a:t>заборгованості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err="1" smtClean="0"/>
              <a:t>рахунок</a:t>
            </a:r>
            <a:r>
              <a:rPr lang="ru-RU" dirty="0" smtClean="0"/>
              <a:t> 36 "</a:t>
            </a:r>
            <a:r>
              <a:rPr lang="ru-RU" dirty="0" err="1" smtClean="0"/>
              <a:t>Розрахунки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покупцями</a:t>
            </a:r>
            <a:r>
              <a:rPr lang="ru-RU" dirty="0" smtClean="0"/>
              <a:t> та </a:t>
            </a:r>
            <a:r>
              <a:rPr lang="ru-RU" dirty="0" err="1" smtClean="0"/>
              <a:t>замовниками</a:t>
            </a:r>
            <a:r>
              <a:rPr lang="ru-RU" dirty="0" smtClean="0"/>
              <a:t>",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два </a:t>
            </a:r>
            <a:r>
              <a:rPr lang="ru-RU" dirty="0" err="1" smtClean="0"/>
              <a:t>субрахунки</a:t>
            </a:r>
            <a:r>
              <a:rPr lang="ru-RU" dirty="0" smtClean="0"/>
              <a:t>: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361 "</a:t>
            </a:r>
            <a:r>
              <a:rPr lang="ru-RU" dirty="0" err="1" smtClean="0"/>
              <a:t>Розрахунки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вітчизняними</a:t>
            </a:r>
            <a:r>
              <a:rPr lang="ru-RU" dirty="0" smtClean="0"/>
              <a:t> </a:t>
            </a:r>
            <a:r>
              <a:rPr lang="ru-RU" dirty="0" err="1" smtClean="0"/>
              <a:t>покупцями</a:t>
            </a:r>
            <a:r>
              <a:rPr lang="ru-RU" dirty="0" smtClean="0"/>
              <a:t>"; </a:t>
            </a:r>
            <a:br>
              <a:rPr lang="ru-RU" dirty="0" smtClean="0"/>
            </a:br>
            <a:r>
              <a:rPr lang="ru-RU" dirty="0" smtClean="0"/>
              <a:t>362 "</a:t>
            </a:r>
            <a:r>
              <a:rPr lang="ru-RU" dirty="0" err="1" smtClean="0"/>
              <a:t>Розрахунки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іноземними</a:t>
            </a:r>
            <a:r>
              <a:rPr lang="ru-RU" dirty="0" smtClean="0"/>
              <a:t> </a:t>
            </a:r>
            <a:r>
              <a:rPr lang="ru-RU" dirty="0" err="1" smtClean="0"/>
              <a:t>покупцями</a:t>
            </a:r>
            <a:r>
              <a:rPr lang="ru-RU" dirty="0" smtClean="0"/>
              <a:t>".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 дебетом </a:t>
            </a:r>
            <a:r>
              <a:rPr lang="ru-RU" dirty="0" err="1" smtClean="0"/>
              <a:t>рахунка</a:t>
            </a:r>
            <a:r>
              <a:rPr lang="ru-RU" dirty="0" smtClean="0"/>
              <a:t> 36 "</a:t>
            </a:r>
            <a:r>
              <a:rPr lang="ru-RU" dirty="0" err="1" smtClean="0"/>
              <a:t>Розрахунки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покупцями</a:t>
            </a:r>
            <a:r>
              <a:rPr lang="ru-RU" dirty="0" smtClean="0"/>
              <a:t> та </a:t>
            </a:r>
            <a:r>
              <a:rPr lang="ru-RU" dirty="0" err="1" smtClean="0"/>
              <a:t>замовниками</a:t>
            </a:r>
            <a:r>
              <a:rPr lang="ru-RU" dirty="0" smtClean="0"/>
              <a:t>" </a:t>
            </a:r>
            <a:r>
              <a:rPr lang="ru-RU" dirty="0" err="1" smtClean="0"/>
              <a:t>відображається</a:t>
            </a:r>
            <a:r>
              <a:rPr lang="ru-RU" dirty="0" smtClean="0"/>
              <a:t> </a:t>
            </a:r>
            <a:r>
              <a:rPr lang="ru-RU" dirty="0" err="1" smtClean="0"/>
              <a:t>вартість</a:t>
            </a:r>
            <a:r>
              <a:rPr lang="ru-RU" dirty="0" smtClean="0"/>
              <a:t> </a:t>
            </a:r>
            <a:r>
              <a:rPr lang="ru-RU" dirty="0" err="1" smtClean="0"/>
              <a:t>реалізованої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, </a:t>
            </a:r>
            <a:r>
              <a:rPr lang="ru-RU" dirty="0" err="1" smtClean="0"/>
              <a:t>товарів</a:t>
            </a:r>
            <a:r>
              <a:rPr lang="ru-RU" dirty="0" smtClean="0"/>
              <a:t>, </a:t>
            </a:r>
            <a:r>
              <a:rPr lang="ru-RU" dirty="0" err="1" smtClean="0"/>
              <a:t>виконаних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, </a:t>
            </a:r>
            <a:r>
              <a:rPr lang="ru-RU" dirty="0" err="1" smtClean="0"/>
              <a:t>наданих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, яка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 err="1" smtClean="0"/>
              <a:t>податок</a:t>
            </a:r>
            <a:r>
              <a:rPr lang="ru-RU" dirty="0" smtClean="0"/>
              <a:t> на </a:t>
            </a:r>
            <a:r>
              <a:rPr lang="ru-RU" dirty="0" err="1" smtClean="0"/>
              <a:t>додану</a:t>
            </a:r>
            <a:r>
              <a:rPr lang="ru-RU" dirty="0" smtClean="0"/>
              <a:t> </a:t>
            </a:r>
            <a:r>
              <a:rPr lang="ru-RU" dirty="0" err="1" smtClean="0"/>
              <a:t>вартість</a:t>
            </a:r>
            <a:r>
              <a:rPr lang="ru-RU" dirty="0" smtClean="0"/>
              <a:t>, </a:t>
            </a:r>
            <a:r>
              <a:rPr lang="ru-RU" dirty="0" err="1" smtClean="0"/>
              <a:t>акцизи</a:t>
            </a:r>
            <a:r>
              <a:rPr lang="ru-RU" dirty="0" smtClean="0"/>
              <a:t> та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податки</a:t>
            </a:r>
            <a:r>
              <a:rPr lang="ru-RU" dirty="0" smtClean="0"/>
              <a:t>, </a:t>
            </a:r>
            <a:r>
              <a:rPr lang="ru-RU" dirty="0" err="1" smtClean="0"/>
              <a:t>збори</a:t>
            </a:r>
            <a:r>
              <a:rPr lang="ru-RU" dirty="0" smtClean="0"/>
              <a:t> (</a:t>
            </a:r>
            <a:r>
              <a:rPr lang="ru-RU" dirty="0" err="1" smtClean="0"/>
              <a:t>обов`язкові</a:t>
            </a:r>
            <a:r>
              <a:rPr lang="ru-RU" dirty="0" smtClean="0"/>
              <a:t> </a:t>
            </a:r>
            <a:r>
              <a:rPr lang="ru-RU" dirty="0" err="1" smtClean="0"/>
              <a:t>платежі</a:t>
            </a:r>
            <a:r>
              <a:rPr lang="ru-RU" dirty="0" smtClean="0"/>
              <a:t>),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підлягають</a:t>
            </a:r>
            <a:r>
              <a:rPr lang="ru-RU" dirty="0" smtClean="0"/>
              <a:t> </a:t>
            </a:r>
            <a:r>
              <a:rPr lang="ru-RU" dirty="0" err="1" smtClean="0"/>
              <a:t>перерахуванню</a:t>
            </a:r>
            <a:r>
              <a:rPr lang="ru-RU" dirty="0" smtClean="0"/>
              <a:t> до </a:t>
            </a:r>
            <a:r>
              <a:rPr lang="ru-RU" dirty="0" err="1" smtClean="0"/>
              <a:t>бюджетів</a:t>
            </a:r>
            <a:r>
              <a:rPr lang="ru-RU" dirty="0" smtClean="0"/>
              <a:t> та </a:t>
            </a:r>
            <a:r>
              <a:rPr lang="ru-RU" dirty="0" err="1" smtClean="0"/>
              <a:t>позабюджетних</a:t>
            </a:r>
            <a:r>
              <a:rPr lang="ru-RU" dirty="0" smtClean="0"/>
              <a:t> </a:t>
            </a:r>
            <a:r>
              <a:rPr lang="ru-RU" dirty="0" err="1" smtClean="0"/>
              <a:t>фондів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включені</a:t>
            </a:r>
            <a:r>
              <a:rPr lang="ru-RU" dirty="0" smtClean="0"/>
              <a:t> у </a:t>
            </a:r>
            <a:r>
              <a:rPr lang="ru-RU" dirty="0" err="1" smtClean="0"/>
              <a:t>вартість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Поточна</a:t>
            </a:r>
            <a:r>
              <a:rPr lang="ru-RU" dirty="0" smtClean="0"/>
              <a:t> </a:t>
            </a:r>
            <a:r>
              <a:rPr lang="ru-RU" dirty="0" err="1" smtClean="0"/>
              <a:t>дебіторська</a:t>
            </a:r>
            <a:r>
              <a:rPr lang="ru-RU" dirty="0" smtClean="0"/>
              <a:t> </a:t>
            </a:r>
            <a:r>
              <a:rPr lang="ru-RU" dirty="0" err="1" smtClean="0"/>
              <a:t>заборгованість</a:t>
            </a:r>
            <a:r>
              <a:rPr lang="ru-RU" dirty="0" smtClean="0"/>
              <a:t> за </a:t>
            </a:r>
            <a:r>
              <a:rPr lang="ru-RU" dirty="0" err="1" smtClean="0"/>
              <a:t>продукцію</a:t>
            </a:r>
            <a:r>
              <a:rPr lang="ru-RU" dirty="0" smtClean="0"/>
              <a:t>, </a:t>
            </a:r>
            <a:r>
              <a:rPr lang="ru-RU" dirty="0" err="1" smtClean="0"/>
              <a:t>товари</a:t>
            </a:r>
            <a:r>
              <a:rPr lang="ru-RU" dirty="0" smtClean="0"/>
              <a:t>, </a:t>
            </a:r>
            <a:r>
              <a:rPr lang="ru-RU" dirty="0" err="1" smtClean="0"/>
              <a:t>послуги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активом </a:t>
            </a: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визнанням</a:t>
            </a:r>
            <a:r>
              <a:rPr lang="ru-RU" dirty="0" smtClean="0"/>
              <a:t> доходу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, </a:t>
            </a:r>
            <a:r>
              <a:rPr lang="ru-RU" dirty="0" err="1" smtClean="0"/>
              <a:t>товарів</a:t>
            </a:r>
            <a:r>
              <a:rPr lang="ru-RU" dirty="0" smtClean="0"/>
              <a:t>, </a:t>
            </a:r>
            <a:r>
              <a:rPr lang="ru-RU" dirty="0" err="1" smtClean="0"/>
              <a:t>робіт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Продаж </a:t>
            </a:r>
            <a:r>
              <a:rPr lang="ru-RU" dirty="0" err="1" smtClean="0"/>
              <a:t>товарів</a:t>
            </a:r>
            <a:r>
              <a:rPr lang="ru-RU" dirty="0" smtClean="0"/>
              <a:t>, </a:t>
            </a:r>
            <a:r>
              <a:rPr lang="ru-RU" dirty="0" err="1" smtClean="0"/>
              <a:t>робіт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 </a:t>
            </a:r>
            <a:r>
              <a:rPr lang="ru-RU" dirty="0" err="1" smtClean="0"/>
              <a:t>відображається</a:t>
            </a:r>
            <a:r>
              <a:rPr lang="ru-RU" dirty="0" smtClean="0"/>
              <a:t> </a:t>
            </a:r>
            <a:r>
              <a:rPr lang="ru-RU" dirty="0" err="1" smtClean="0"/>
              <a:t>записом</a:t>
            </a:r>
            <a:r>
              <a:rPr lang="ru-RU" dirty="0" smtClean="0"/>
              <a:t>: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Дебет 36 "</a:t>
            </a:r>
            <a:r>
              <a:rPr lang="ru-RU" dirty="0" err="1" smtClean="0"/>
              <a:t>Розрахунки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покупцями</a:t>
            </a:r>
            <a:r>
              <a:rPr lang="ru-RU" dirty="0" smtClean="0"/>
              <a:t> та </a:t>
            </a:r>
            <a:r>
              <a:rPr lang="ru-RU" dirty="0" err="1" smtClean="0"/>
              <a:t>замовниками</a:t>
            </a:r>
            <a:r>
              <a:rPr lang="ru-RU" dirty="0" smtClean="0"/>
              <a:t>" </a:t>
            </a:r>
            <a:br>
              <a:rPr lang="ru-RU" dirty="0" smtClean="0"/>
            </a:br>
            <a:r>
              <a:rPr lang="ru-RU" dirty="0" smtClean="0"/>
              <a:t>Кредит 70 "Доходи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"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 суму ПДВ: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Дебет 70 "Доходи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" </a:t>
            </a:r>
            <a:br>
              <a:rPr lang="ru-RU" dirty="0" smtClean="0"/>
            </a:br>
            <a:r>
              <a:rPr lang="ru-RU" dirty="0" smtClean="0"/>
              <a:t>Кредит 641 "</a:t>
            </a:r>
            <a:r>
              <a:rPr lang="ru-RU" dirty="0" err="1" smtClean="0"/>
              <a:t>Розрахунки</a:t>
            </a:r>
            <a:r>
              <a:rPr lang="ru-RU" dirty="0" smtClean="0"/>
              <a:t> за </a:t>
            </a:r>
            <a:r>
              <a:rPr lang="ru-RU" dirty="0" err="1" smtClean="0"/>
              <a:t>податками</a:t>
            </a:r>
            <a:r>
              <a:rPr lang="ru-RU" dirty="0" smtClean="0"/>
              <a:t>" (</a:t>
            </a:r>
            <a:r>
              <a:rPr lang="ru-RU" dirty="0" err="1" smtClean="0"/>
              <a:t>аналітичний</a:t>
            </a:r>
            <a:r>
              <a:rPr lang="ru-RU" dirty="0" smtClean="0"/>
              <a:t> </a:t>
            </a:r>
            <a:r>
              <a:rPr lang="ru-RU" dirty="0" err="1" smtClean="0"/>
              <a:t>рахунок</a:t>
            </a:r>
            <a:r>
              <a:rPr lang="ru-RU" dirty="0" smtClean="0"/>
              <a:t> "</a:t>
            </a:r>
            <a:r>
              <a:rPr lang="ru-RU" dirty="0" err="1" smtClean="0"/>
              <a:t>Розрахунки</a:t>
            </a:r>
            <a:r>
              <a:rPr lang="ru-RU" dirty="0" smtClean="0"/>
              <a:t> </a:t>
            </a:r>
            <a:r>
              <a:rPr lang="ru-RU" dirty="0" err="1" smtClean="0"/>
              <a:t>за</a:t>
            </a:r>
            <a:r>
              <a:rPr lang="ru-RU" dirty="0" smtClean="0"/>
              <a:t> </a:t>
            </a:r>
            <a:r>
              <a:rPr lang="ru-RU" dirty="0" err="1" smtClean="0"/>
              <a:t>податками</a:t>
            </a:r>
            <a:r>
              <a:rPr lang="ru-RU" dirty="0" smtClean="0"/>
              <a:t> на </a:t>
            </a:r>
            <a:r>
              <a:rPr lang="ru-RU" dirty="0" err="1" smtClean="0"/>
              <a:t>додану</a:t>
            </a:r>
            <a:r>
              <a:rPr lang="ru-RU" dirty="0" smtClean="0"/>
              <a:t> </a:t>
            </a:r>
            <a:r>
              <a:rPr lang="ru-RU" dirty="0" err="1" smtClean="0"/>
              <a:t>вартість</a:t>
            </a:r>
            <a:r>
              <a:rPr lang="ru-RU" dirty="0" smtClean="0"/>
              <a:t>")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Одночасно</a:t>
            </a:r>
            <a:r>
              <a:rPr lang="ru-RU" dirty="0" smtClean="0"/>
              <a:t> </a:t>
            </a:r>
            <a:r>
              <a:rPr lang="ru-RU" dirty="0" err="1" smtClean="0"/>
              <a:t>відображається</a:t>
            </a:r>
            <a:r>
              <a:rPr lang="ru-RU" dirty="0" smtClean="0"/>
              <a:t> </a:t>
            </a:r>
            <a:r>
              <a:rPr lang="ru-RU" dirty="0" err="1" smtClean="0"/>
              <a:t>собівартість</a:t>
            </a:r>
            <a:r>
              <a:rPr lang="ru-RU" dirty="0" smtClean="0"/>
              <a:t> </a:t>
            </a:r>
            <a:r>
              <a:rPr lang="ru-RU" dirty="0" err="1" smtClean="0"/>
              <a:t>реалізованих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, </a:t>
            </a:r>
            <a:r>
              <a:rPr lang="ru-RU" dirty="0" err="1" smtClean="0"/>
              <a:t>робіт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послуг</a:t>
            </a:r>
            <a:r>
              <a:rPr lang="ru-RU" dirty="0" smtClean="0"/>
              <a:t>: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Дебет 90 "</a:t>
            </a:r>
            <a:r>
              <a:rPr lang="ru-RU" dirty="0" err="1" smtClean="0"/>
              <a:t>Собівартість</a:t>
            </a:r>
            <a:r>
              <a:rPr lang="ru-RU" dirty="0" smtClean="0"/>
              <a:t> </a:t>
            </a:r>
            <a:r>
              <a:rPr lang="ru-RU" dirty="0" err="1" smtClean="0"/>
              <a:t>реалізації</a:t>
            </a:r>
            <a:r>
              <a:rPr lang="ru-RU" dirty="0" smtClean="0"/>
              <a:t>" </a:t>
            </a:r>
            <a:br>
              <a:rPr lang="ru-RU" dirty="0" smtClean="0"/>
            </a:br>
            <a:r>
              <a:rPr lang="ru-RU" dirty="0" smtClean="0"/>
              <a:t>Кредит 26 "Готова </a:t>
            </a:r>
            <a:r>
              <a:rPr lang="ru-RU" dirty="0" err="1" smtClean="0"/>
              <a:t>продукція</a:t>
            </a:r>
            <a:r>
              <a:rPr lang="ru-RU" dirty="0" smtClean="0"/>
              <a:t>" </a:t>
            </a:r>
            <a:br>
              <a:rPr lang="ru-RU" dirty="0" smtClean="0"/>
            </a:br>
            <a:r>
              <a:rPr lang="ru-RU" dirty="0" smtClean="0"/>
              <a:t>Кредит 27 "</a:t>
            </a:r>
            <a:r>
              <a:rPr lang="ru-RU" dirty="0" err="1" smtClean="0"/>
              <a:t>Продукція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" </a:t>
            </a:r>
            <a:br>
              <a:rPr lang="ru-RU" dirty="0" smtClean="0"/>
            </a:br>
            <a:r>
              <a:rPr lang="ru-RU" dirty="0" smtClean="0"/>
              <a:t>Кредит 28 "</a:t>
            </a:r>
            <a:r>
              <a:rPr lang="ru-RU" dirty="0" err="1" smtClean="0"/>
              <a:t>Товари</a:t>
            </a:r>
            <a:r>
              <a:rPr lang="ru-RU" dirty="0" smtClean="0"/>
              <a:t>"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 кредитом </a:t>
            </a:r>
            <a:r>
              <a:rPr lang="ru-RU" dirty="0" err="1" smtClean="0"/>
              <a:t>рахунка</a:t>
            </a:r>
            <a:r>
              <a:rPr lang="ru-RU" dirty="0" smtClean="0"/>
              <a:t> 36 "</a:t>
            </a:r>
            <a:r>
              <a:rPr lang="ru-RU" dirty="0" err="1" smtClean="0"/>
              <a:t>Розрахунки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покупцями</a:t>
            </a:r>
            <a:r>
              <a:rPr lang="ru-RU" dirty="0" smtClean="0"/>
              <a:t> та </a:t>
            </a:r>
            <a:r>
              <a:rPr lang="ru-RU" dirty="0" err="1" smtClean="0"/>
              <a:t>замовниками</a:t>
            </a:r>
            <a:r>
              <a:rPr lang="ru-RU" dirty="0" smtClean="0"/>
              <a:t>" </a:t>
            </a:r>
            <a:r>
              <a:rPr lang="ru-RU" dirty="0" err="1" smtClean="0"/>
              <a:t>відображається</a:t>
            </a:r>
            <a:r>
              <a:rPr lang="ru-RU" dirty="0" smtClean="0"/>
              <a:t> </a:t>
            </a:r>
            <a:r>
              <a:rPr lang="ru-RU" dirty="0" err="1" smtClean="0"/>
              <a:t>погашення</a:t>
            </a:r>
            <a:r>
              <a:rPr lang="ru-RU" dirty="0" smtClean="0"/>
              <a:t> </a:t>
            </a:r>
            <a:r>
              <a:rPr lang="ru-RU" dirty="0" err="1" smtClean="0"/>
              <a:t>дебіторської</a:t>
            </a:r>
            <a:r>
              <a:rPr lang="ru-RU" dirty="0" smtClean="0"/>
              <a:t> </a:t>
            </a:r>
            <a:r>
              <a:rPr lang="ru-RU" dirty="0" err="1" smtClean="0"/>
              <a:t>заборгованості</a:t>
            </a:r>
            <a:r>
              <a:rPr lang="ru-RU" dirty="0" smtClean="0"/>
              <a:t>. 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дебіторська</a:t>
            </a:r>
            <a:r>
              <a:rPr lang="ru-RU" dirty="0" smtClean="0"/>
              <a:t> </a:t>
            </a:r>
            <a:r>
              <a:rPr lang="ru-RU" dirty="0" err="1" smtClean="0"/>
              <a:t>заборгованість</a:t>
            </a:r>
            <a:r>
              <a:rPr lang="ru-RU" dirty="0" smtClean="0"/>
              <a:t> </a:t>
            </a:r>
            <a:r>
              <a:rPr lang="ru-RU" dirty="0" err="1" smtClean="0"/>
              <a:t>погашається</a:t>
            </a:r>
            <a:r>
              <a:rPr lang="ru-RU" dirty="0" smtClean="0"/>
              <a:t> </a:t>
            </a:r>
            <a:r>
              <a:rPr lang="ru-RU" dirty="0" err="1" smtClean="0"/>
              <a:t>грошовими</a:t>
            </a:r>
            <a:r>
              <a:rPr lang="ru-RU" dirty="0" smtClean="0"/>
              <a:t> коштами,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надійшли</a:t>
            </a:r>
            <a:r>
              <a:rPr lang="ru-RU" dirty="0" smtClean="0"/>
              <a:t> на </a:t>
            </a:r>
            <a:r>
              <a:rPr lang="ru-RU" dirty="0" err="1" smtClean="0"/>
              <a:t>рахунки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в </a:t>
            </a:r>
            <a:r>
              <a:rPr lang="ru-RU" dirty="0" err="1" smtClean="0"/>
              <a:t>банківських</a:t>
            </a:r>
            <a:r>
              <a:rPr lang="ru-RU" dirty="0" smtClean="0"/>
              <a:t> </a:t>
            </a:r>
            <a:r>
              <a:rPr lang="ru-RU" dirty="0" err="1" smtClean="0"/>
              <a:t>установах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касу</a:t>
            </a:r>
            <a:r>
              <a:rPr lang="ru-RU" dirty="0" smtClean="0"/>
              <a:t>,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запис</a:t>
            </a:r>
            <a:r>
              <a:rPr lang="ru-RU" dirty="0" smtClean="0"/>
              <a:t>: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Дебет 30 "</a:t>
            </a:r>
            <a:r>
              <a:rPr lang="ru-RU" dirty="0" err="1" smtClean="0"/>
              <a:t>Каса</a:t>
            </a:r>
            <a:r>
              <a:rPr lang="ru-RU" dirty="0" smtClean="0"/>
              <a:t>" </a:t>
            </a:r>
            <a:br>
              <a:rPr lang="ru-RU" dirty="0" smtClean="0"/>
            </a:br>
            <a:r>
              <a:rPr lang="ru-RU" dirty="0" smtClean="0"/>
              <a:t>Дебет 31 "</a:t>
            </a:r>
            <a:r>
              <a:rPr lang="ru-RU" dirty="0" err="1" smtClean="0"/>
              <a:t>Рахунки</a:t>
            </a:r>
            <a:r>
              <a:rPr lang="ru-RU" dirty="0" smtClean="0"/>
              <a:t> в банках" </a:t>
            </a:r>
            <a:br>
              <a:rPr lang="ru-RU" dirty="0" smtClean="0"/>
            </a:br>
            <a:r>
              <a:rPr lang="ru-RU" dirty="0" smtClean="0"/>
              <a:t>Кредит 36 "</a:t>
            </a:r>
            <a:r>
              <a:rPr lang="ru-RU" dirty="0" err="1" smtClean="0"/>
              <a:t>Розрахунки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покупцями</a:t>
            </a:r>
            <a:r>
              <a:rPr lang="ru-RU" dirty="0" smtClean="0"/>
              <a:t> та </a:t>
            </a:r>
            <a:r>
              <a:rPr lang="ru-RU" dirty="0" err="1" smtClean="0"/>
              <a:t>замовниками</a:t>
            </a:r>
            <a:r>
              <a:rPr lang="ru-RU" dirty="0" smtClean="0"/>
              <a:t>" </a:t>
            </a:r>
            <a:r>
              <a:rPr lang="ru-RU" dirty="0" err="1" smtClean="0"/>
              <a:t>тощо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 </a:t>
            </a:r>
            <a:r>
              <a:rPr lang="ru-RU" dirty="0" err="1" smtClean="0"/>
              <a:t>реалізації</a:t>
            </a:r>
            <a:r>
              <a:rPr lang="ru-RU" dirty="0" smtClean="0"/>
              <a:t> </a:t>
            </a:r>
            <a:r>
              <a:rPr lang="ru-RU" dirty="0" err="1" smtClean="0"/>
              <a:t>товарів</a:t>
            </a:r>
            <a:r>
              <a:rPr lang="ru-RU" dirty="0" smtClean="0"/>
              <a:t> у кредит </a:t>
            </a:r>
            <a:r>
              <a:rPr lang="ru-RU" dirty="0" err="1" smtClean="0"/>
              <a:t>підприємство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ризик</a:t>
            </a:r>
            <a:r>
              <a:rPr lang="ru-RU" dirty="0" smtClean="0"/>
              <a:t> </a:t>
            </a:r>
            <a:r>
              <a:rPr lang="ru-RU" dirty="0" err="1" smtClean="0"/>
              <a:t>непогашення</a:t>
            </a:r>
            <a:r>
              <a:rPr lang="ru-RU" dirty="0" smtClean="0"/>
              <a:t> </a:t>
            </a:r>
            <a:r>
              <a:rPr lang="ru-RU" dirty="0" err="1" smtClean="0"/>
              <a:t>всієї</a:t>
            </a:r>
            <a:r>
              <a:rPr lang="ru-RU" dirty="0" smtClean="0"/>
              <a:t> </a:t>
            </a:r>
            <a:r>
              <a:rPr lang="ru-RU" dirty="0" err="1" smtClean="0"/>
              <a:t>дебіторської</a:t>
            </a:r>
            <a:r>
              <a:rPr lang="ru-RU" dirty="0" smtClean="0"/>
              <a:t> </a:t>
            </a:r>
            <a:r>
              <a:rPr lang="ru-RU" dirty="0" err="1" smtClean="0"/>
              <a:t>заборгованості</a:t>
            </a:r>
            <a:r>
              <a:rPr lang="ru-RU" dirty="0" smtClean="0"/>
              <a:t>. Тому на </a:t>
            </a:r>
            <a:r>
              <a:rPr lang="ru-RU" dirty="0" err="1" smtClean="0"/>
              <a:t>підприємстві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дебіторська</a:t>
            </a:r>
            <a:r>
              <a:rPr lang="ru-RU" dirty="0" smtClean="0"/>
              <a:t> </a:t>
            </a:r>
            <a:r>
              <a:rPr lang="ru-RU" dirty="0" err="1" smtClean="0"/>
              <a:t>заборгованість</a:t>
            </a:r>
            <a:r>
              <a:rPr lang="ru-RU" dirty="0" smtClean="0"/>
              <a:t>,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повернення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сумніви</a:t>
            </a:r>
            <a:r>
              <a:rPr lang="ru-RU" dirty="0" smtClean="0"/>
              <a:t>.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472518" cy="5697559"/>
          </a:xfrm>
        </p:spPr>
        <p:txBody>
          <a:bodyPr>
            <a:noAutofit/>
          </a:bodyPr>
          <a:lstStyle/>
          <a:p>
            <a:r>
              <a:rPr lang="ru-RU" sz="2000" dirty="0" err="1" smtClean="0"/>
              <a:t>Сумнівний</a:t>
            </a:r>
            <a:r>
              <a:rPr lang="ru-RU" sz="2000" dirty="0" smtClean="0"/>
              <a:t> борг -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поточна</a:t>
            </a:r>
            <a:r>
              <a:rPr lang="ru-RU" sz="2000" dirty="0" smtClean="0"/>
              <a:t> </a:t>
            </a:r>
            <a:r>
              <a:rPr lang="ru-RU" sz="2000" dirty="0" err="1" smtClean="0"/>
              <a:t>дебіторська</a:t>
            </a:r>
            <a:r>
              <a:rPr lang="ru-RU" sz="2000" dirty="0" smtClean="0"/>
              <a:t> </a:t>
            </a:r>
            <a:r>
              <a:rPr lang="ru-RU" sz="2000" dirty="0" err="1" smtClean="0"/>
              <a:t>заборгованість</a:t>
            </a:r>
            <a:r>
              <a:rPr lang="ru-RU" sz="2000" dirty="0" smtClean="0"/>
              <a:t> за </a:t>
            </a:r>
            <a:r>
              <a:rPr lang="ru-RU" sz="2000" dirty="0" err="1" smtClean="0"/>
              <a:t>продукцію</a:t>
            </a:r>
            <a:r>
              <a:rPr lang="ru-RU" sz="2000" dirty="0" smtClean="0"/>
              <a:t>, </a:t>
            </a:r>
            <a:r>
              <a:rPr lang="ru-RU" sz="2000" dirty="0" err="1" smtClean="0"/>
              <a:t>товари</a:t>
            </a:r>
            <a:r>
              <a:rPr lang="ru-RU" sz="2000" dirty="0" smtClean="0"/>
              <a:t>, </a:t>
            </a:r>
            <a:r>
              <a:rPr lang="ru-RU" sz="2000" dirty="0" err="1" smtClean="0"/>
              <a:t>послуги</a:t>
            </a:r>
            <a:r>
              <a:rPr lang="ru-RU" sz="2000" dirty="0" smtClean="0"/>
              <a:t>, </a:t>
            </a:r>
            <a:r>
              <a:rPr lang="ru-RU" sz="2000" dirty="0" err="1" smtClean="0"/>
              <a:t>щодо</a:t>
            </a:r>
            <a:r>
              <a:rPr lang="ru-RU" sz="2000" dirty="0" smtClean="0"/>
              <a:t> </a:t>
            </a:r>
            <a:r>
              <a:rPr lang="ru-RU" sz="2000" dirty="0" err="1" smtClean="0"/>
              <a:t>якої</a:t>
            </a:r>
            <a:r>
              <a:rPr lang="ru-RU" sz="2000" dirty="0" smtClean="0"/>
              <a:t> </a:t>
            </a:r>
            <a:r>
              <a:rPr lang="ru-RU" sz="2000" dirty="0" err="1" smtClean="0"/>
              <a:t>існує</a:t>
            </a:r>
            <a:r>
              <a:rPr lang="ru-RU" sz="2000" dirty="0" smtClean="0"/>
              <a:t> </a:t>
            </a:r>
            <a:r>
              <a:rPr lang="ru-RU" sz="2000" dirty="0" err="1" smtClean="0"/>
              <a:t>невпевненість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її</a:t>
            </a:r>
            <a:r>
              <a:rPr lang="ru-RU" sz="2000" dirty="0" smtClean="0"/>
              <a:t> </a:t>
            </a:r>
            <a:r>
              <a:rPr lang="ru-RU" sz="2000" dirty="0" err="1" smtClean="0"/>
              <a:t>погашення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боржником</a:t>
            </a:r>
            <a:r>
              <a:rPr lang="ru-RU" sz="2000" dirty="0" smtClean="0"/>
              <a:t>. 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err="1" smtClean="0"/>
              <a:t>Сумнівні</a:t>
            </a:r>
            <a:r>
              <a:rPr lang="ru-RU" sz="2000" dirty="0" smtClean="0"/>
              <a:t> борги </a:t>
            </a:r>
            <a:r>
              <a:rPr lang="ru-RU" sz="2000" dirty="0" err="1" smtClean="0"/>
              <a:t>завищують</a:t>
            </a:r>
            <a:r>
              <a:rPr lang="ru-RU" sz="2000" dirty="0" smtClean="0"/>
              <a:t> </a:t>
            </a:r>
            <a:r>
              <a:rPr lang="ru-RU" sz="2000" dirty="0" err="1" smtClean="0"/>
              <a:t>реальний</a:t>
            </a:r>
            <a:r>
              <a:rPr lang="ru-RU" sz="2000" dirty="0" smtClean="0"/>
              <a:t> результат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реалізації</a:t>
            </a:r>
            <a:r>
              <a:rPr lang="ru-RU" sz="2000" dirty="0" smtClean="0"/>
              <a:t>, тому, </a:t>
            </a:r>
            <a:r>
              <a:rPr lang="ru-RU" sz="2000" dirty="0" err="1" smtClean="0"/>
              <a:t>згідно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принципом </a:t>
            </a:r>
            <a:r>
              <a:rPr lang="ru-RU" sz="2000" dirty="0" err="1" smtClean="0"/>
              <a:t>обачності</a:t>
            </a:r>
            <a:r>
              <a:rPr lang="ru-RU" sz="2000" dirty="0" smtClean="0"/>
              <a:t>, </a:t>
            </a:r>
            <a:r>
              <a:rPr lang="ru-RU" sz="2000" dirty="0" err="1" smtClean="0"/>
              <a:t>підприємство</a:t>
            </a:r>
            <a:r>
              <a:rPr lang="ru-RU" sz="2000" dirty="0" smtClean="0"/>
              <a:t> </a:t>
            </a:r>
            <a:r>
              <a:rPr lang="ru-RU" sz="2000" dirty="0" err="1" smtClean="0"/>
              <a:t>повинне</a:t>
            </a:r>
            <a:r>
              <a:rPr lang="ru-RU" sz="2000" dirty="0" smtClean="0"/>
              <a:t> </a:t>
            </a:r>
            <a:r>
              <a:rPr lang="ru-RU" sz="2000" dirty="0" err="1" smtClean="0"/>
              <a:t>визначити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можливі</a:t>
            </a:r>
            <a:r>
              <a:rPr lang="ru-RU" sz="2000" dirty="0" smtClean="0"/>
              <a:t> </a:t>
            </a:r>
            <a:r>
              <a:rPr lang="ru-RU" sz="2000" dirty="0" err="1" smtClean="0"/>
              <a:t>витрати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неповернення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частини</a:t>
            </a:r>
            <a:r>
              <a:rPr lang="ru-RU" sz="2000" dirty="0" smtClean="0"/>
              <a:t> </a:t>
            </a:r>
            <a:r>
              <a:rPr lang="ru-RU" sz="2000" dirty="0" err="1" smtClean="0"/>
              <a:t>боргів</a:t>
            </a:r>
            <a:r>
              <a:rPr lang="ru-RU" sz="2000" dirty="0" smtClean="0"/>
              <a:t> </a:t>
            </a:r>
            <a:r>
              <a:rPr lang="ru-RU" sz="2000" dirty="0" err="1" smtClean="0"/>
              <a:t>покупцями</a:t>
            </a:r>
            <a:r>
              <a:rPr lang="ru-RU" sz="2000" dirty="0" smtClean="0"/>
              <a:t> у момент </a:t>
            </a:r>
            <a:r>
              <a:rPr lang="ru-RU" sz="2000" dirty="0" err="1" smtClean="0"/>
              <a:t>визначення</a:t>
            </a:r>
            <a:r>
              <a:rPr lang="ru-RU" sz="2000" dirty="0" smtClean="0"/>
              <a:t> доходу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реалізації</a:t>
            </a:r>
            <a:r>
              <a:rPr lang="ru-RU" sz="2000" dirty="0" smtClean="0"/>
              <a:t>, а не в тому </a:t>
            </a:r>
            <a:r>
              <a:rPr lang="ru-RU" sz="2000" dirty="0" err="1" smtClean="0"/>
              <a:t>періоді</a:t>
            </a:r>
            <a:r>
              <a:rPr lang="ru-RU" sz="2000" dirty="0" smtClean="0"/>
              <a:t>, коли </a:t>
            </a:r>
            <a:r>
              <a:rPr lang="ru-RU" sz="2000" dirty="0" err="1" smtClean="0"/>
              <a:t>покупці</a:t>
            </a:r>
            <a:r>
              <a:rPr lang="ru-RU" sz="2000" dirty="0" smtClean="0"/>
              <a:t> не </a:t>
            </a:r>
            <a:r>
              <a:rPr lang="ru-RU" sz="2000" dirty="0" err="1" smtClean="0"/>
              <a:t>змогли</a:t>
            </a:r>
            <a:r>
              <a:rPr lang="ru-RU" sz="2000" dirty="0" smtClean="0"/>
              <a:t> </a:t>
            </a:r>
            <a:r>
              <a:rPr lang="ru-RU" sz="2000" dirty="0" err="1" smtClean="0"/>
              <a:t>оплатити</a:t>
            </a:r>
            <a:r>
              <a:rPr lang="ru-RU" sz="2000" dirty="0" smtClean="0"/>
              <a:t> товар. 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Величину </a:t>
            </a:r>
            <a:r>
              <a:rPr lang="ru-RU" sz="2000" dirty="0" err="1" smtClean="0"/>
              <a:t>цих</a:t>
            </a:r>
            <a:r>
              <a:rPr lang="ru-RU" sz="2000" dirty="0" smtClean="0"/>
              <a:t> </a:t>
            </a:r>
            <a:r>
              <a:rPr lang="ru-RU" sz="2000" dirty="0" err="1" smtClean="0"/>
              <a:t>витрат</a:t>
            </a:r>
            <a:r>
              <a:rPr lang="ru-RU" sz="2000" dirty="0" smtClean="0"/>
              <a:t> </a:t>
            </a:r>
            <a:r>
              <a:rPr lang="ru-RU" sz="2000" dirty="0" err="1" smtClean="0"/>
              <a:t>можливо</a:t>
            </a:r>
            <a:r>
              <a:rPr lang="ru-RU" sz="2000" dirty="0" smtClean="0"/>
              <a:t> </a:t>
            </a:r>
            <a:r>
              <a:rPr lang="ru-RU" sz="2000" dirty="0" err="1" smtClean="0"/>
              <a:t>визначити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основі</a:t>
            </a:r>
            <a:r>
              <a:rPr lang="ru-RU" sz="2000" dirty="0" smtClean="0"/>
              <a:t> </a:t>
            </a:r>
            <a:r>
              <a:rPr lang="ru-RU" sz="2000" dirty="0" err="1" smtClean="0"/>
              <a:t>аналізу</a:t>
            </a:r>
            <a:r>
              <a:rPr lang="ru-RU" sz="2000" dirty="0" smtClean="0"/>
              <a:t> </a:t>
            </a:r>
            <a:r>
              <a:rPr lang="ru-RU" sz="2000" dirty="0" err="1" smtClean="0"/>
              <a:t>даних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підприємства</a:t>
            </a:r>
            <a:r>
              <a:rPr lang="ru-RU" sz="2000" dirty="0" smtClean="0"/>
              <a:t> за </a:t>
            </a:r>
            <a:r>
              <a:rPr lang="ru-RU" sz="2000" dirty="0" err="1" smtClean="0"/>
              <a:t>попередні</a:t>
            </a:r>
            <a:r>
              <a:rPr lang="ru-RU" sz="2000" dirty="0" smtClean="0"/>
              <a:t> роки про </a:t>
            </a:r>
            <a:r>
              <a:rPr lang="ru-RU" sz="2000" dirty="0" err="1" smtClean="0"/>
              <a:t>фактичні</a:t>
            </a:r>
            <a:r>
              <a:rPr lang="ru-RU" sz="2000" dirty="0" smtClean="0"/>
              <a:t> </a:t>
            </a:r>
            <a:r>
              <a:rPr lang="ru-RU" sz="2000" dirty="0" err="1" smtClean="0"/>
              <a:t>втрати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неповернення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дебіторської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заборгованості</a:t>
            </a:r>
            <a:r>
              <a:rPr lang="ru-RU" sz="2000" dirty="0" smtClean="0"/>
              <a:t>. З </a:t>
            </a:r>
            <a:r>
              <a:rPr lang="ru-RU" sz="2000" dirty="0" err="1" smtClean="0"/>
              <a:t>іншого</a:t>
            </a:r>
            <a:r>
              <a:rPr lang="ru-RU" sz="2000" dirty="0" smtClean="0"/>
              <a:t> боку, сума </a:t>
            </a:r>
            <a:r>
              <a:rPr lang="ru-RU" sz="2000" dirty="0" err="1" smtClean="0"/>
              <a:t>дебіторської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заборгованості</a:t>
            </a:r>
            <a:r>
              <a:rPr lang="ru-RU" sz="2000" dirty="0" smtClean="0"/>
              <a:t> не </a:t>
            </a:r>
            <a:r>
              <a:rPr lang="ru-RU" sz="2000" dirty="0" err="1" smtClean="0"/>
              <a:t>є</a:t>
            </a:r>
            <a:r>
              <a:rPr lang="ru-RU" sz="2000" dirty="0" smtClean="0"/>
              <a:t> реальною, доки вона не </a:t>
            </a:r>
            <a:r>
              <a:rPr lang="ru-RU" sz="2000" dirty="0" err="1" smtClean="0"/>
              <a:t>скоригована</a:t>
            </a:r>
            <a:r>
              <a:rPr lang="ru-RU" sz="2000" dirty="0" smtClean="0"/>
              <a:t> на величину </a:t>
            </a:r>
            <a:r>
              <a:rPr lang="ru-RU" sz="2000" dirty="0" err="1" smtClean="0"/>
              <a:t>сумнівних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боргів</a:t>
            </a:r>
            <a:r>
              <a:rPr lang="ru-RU" sz="2000" dirty="0" smtClean="0"/>
              <a:t>. 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Чиста </a:t>
            </a:r>
            <a:r>
              <a:rPr lang="ru-RU" sz="2000" dirty="0" err="1" smtClean="0"/>
              <a:t>реалізаційна</a:t>
            </a:r>
            <a:r>
              <a:rPr lang="ru-RU" sz="2000" dirty="0" smtClean="0"/>
              <a:t> </a:t>
            </a:r>
            <a:r>
              <a:rPr lang="ru-RU" sz="2000" dirty="0" err="1" smtClean="0"/>
              <a:t>вартість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дебіторської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заборгованості</a:t>
            </a:r>
            <a:r>
              <a:rPr lang="ru-RU" sz="2000" dirty="0" smtClean="0"/>
              <a:t> - </a:t>
            </a:r>
            <a:r>
              <a:rPr lang="ru-RU" sz="2000" dirty="0" err="1" smtClean="0"/>
              <a:t>це</a:t>
            </a:r>
            <a:r>
              <a:rPr lang="ru-RU" sz="2000" dirty="0" smtClean="0"/>
              <a:t> сума </a:t>
            </a:r>
            <a:r>
              <a:rPr lang="ru-RU" sz="2000" dirty="0" err="1" smtClean="0"/>
              <a:t>поточної</a:t>
            </a:r>
            <a:r>
              <a:rPr lang="ru-RU" sz="2000" dirty="0" smtClean="0"/>
              <a:t> </a:t>
            </a:r>
            <a:r>
              <a:rPr lang="ru-RU" sz="2000" dirty="0" err="1" smtClean="0"/>
              <a:t>дебіторської</a:t>
            </a:r>
            <a:r>
              <a:rPr lang="ru-RU" sz="2000" dirty="0" smtClean="0"/>
              <a:t> </a:t>
            </a:r>
            <a:r>
              <a:rPr lang="ru-RU" sz="2000" dirty="0" err="1" smtClean="0"/>
              <a:t>заборгованості</a:t>
            </a:r>
            <a:r>
              <a:rPr lang="ru-RU" sz="2000" dirty="0" smtClean="0"/>
              <a:t> за </a:t>
            </a:r>
            <a:r>
              <a:rPr lang="ru-RU" sz="2000" dirty="0" err="1" smtClean="0"/>
              <a:t>товари</a:t>
            </a:r>
            <a:r>
              <a:rPr lang="ru-RU" sz="2000" dirty="0" smtClean="0"/>
              <a:t>, </a:t>
            </a:r>
            <a:r>
              <a:rPr lang="ru-RU" sz="2000" dirty="0" err="1" smtClean="0"/>
              <a:t>роботи</a:t>
            </a:r>
            <a:r>
              <a:rPr lang="ru-RU" sz="2000" dirty="0" smtClean="0"/>
              <a:t>, </a:t>
            </a:r>
            <a:r>
              <a:rPr lang="ru-RU" sz="2000" dirty="0" err="1" smtClean="0"/>
              <a:t>послуги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вирахуванням</a:t>
            </a:r>
            <a:r>
              <a:rPr lang="ru-RU" sz="2000" dirty="0" smtClean="0"/>
              <a:t> резерву </a:t>
            </a:r>
            <a:r>
              <a:rPr lang="ru-RU" sz="2000" dirty="0" err="1" smtClean="0"/>
              <a:t>сумнівних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боргів</a:t>
            </a:r>
            <a:r>
              <a:rPr lang="ru-RU" sz="2000" dirty="0" smtClean="0"/>
              <a:t>. За чистою </a:t>
            </a:r>
            <a:r>
              <a:rPr lang="ru-RU" sz="2000" dirty="0" err="1" smtClean="0"/>
              <a:t>реалізаційною</a:t>
            </a:r>
            <a:r>
              <a:rPr lang="ru-RU" sz="2000" dirty="0" smtClean="0"/>
              <a:t> </a:t>
            </a:r>
            <a:r>
              <a:rPr lang="ru-RU" sz="2000" dirty="0" err="1" smtClean="0"/>
              <a:t>вартістю</a:t>
            </a:r>
            <a:r>
              <a:rPr lang="ru-RU" sz="2000" dirty="0" smtClean="0"/>
              <a:t> </a:t>
            </a:r>
            <a:r>
              <a:rPr lang="ru-RU" sz="2000" dirty="0" err="1" smtClean="0"/>
              <a:t>поточна</a:t>
            </a:r>
            <a:r>
              <a:rPr lang="ru-RU" sz="2000" dirty="0" smtClean="0"/>
              <a:t> </a:t>
            </a:r>
            <a:r>
              <a:rPr lang="ru-RU" sz="2000" dirty="0" err="1" smtClean="0"/>
              <a:t>дебіторська</a:t>
            </a:r>
            <a:r>
              <a:rPr lang="ru-RU" sz="2000" dirty="0" smtClean="0"/>
              <a:t> </a:t>
            </a:r>
            <a:r>
              <a:rPr lang="ru-RU" sz="2000" dirty="0" err="1" smtClean="0"/>
              <a:t>заборгованість</a:t>
            </a:r>
            <a:r>
              <a:rPr lang="ru-RU" sz="2000" dirty="0" smtClean="0"/>
              <a:t> </a:t>
            </a:r>
            <a:r>
              <a:rPr lang="ru-RU" sz="2000" dirty="0" err="1" smtClean="0"/>
              <a:t>включається</a:t>
            </a:r>
            <a:r>
              <a:rPr lang="ru-RU" sz="2000" dirty="0" smtClean="0"/>
              <a:t> до </a:t>
            </a:r>
            <a:r>
              <a:rPr lang="ru-RU" sz="2000" dirty="0" err="1" smtClean="0"/>
              <a:t>підсумку</a:t>
            </a:r>
            <a:r>
              <a:rPr lang="ru-RU" sz="2000" dirty="0" smtClean="0"/>
              <a:t> Балансу. </a:t>
            </a:r>
            <a:br>
              <a:rPr lang="ru-RU" sz="20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чистої</a:t>
            </a:r>
            <a:r>
              <a:rPr lang="ru-RU" dirty="0" smtClean="0"/>
              <a:t> </a:t>
            </a:r>
            <a:r>
              <a:rPr lang="ru-RU" dirty="0" err="1" smtClean="0"/>
              <a:t>реалізаційної</a:t>
            </a:r>
            <a:r>
              <a:rPr lang="ru-RU" dirty="0" smtClean="0"/>
              <a:t> </a:t>
            </a:r>
            <a:r>
              <a:rPr lang="ru-RU" dirty="0" err="1" smtClean="0"/>
              <a:t>вартості</a:t>
            </a:r>
            <a:r>
              <a:rPr lang="ru-RU" dirty="0" smtClean="0"/>
              <a:t> </a:t>
            </a:r>
            <a:r>
              <a:rPr lang="ru-RU" dirty="0" err="1" smtClean="0"/>
              <a:t>дебіторської</a:t>
            </a:r>
            <a:r>
              <a:rPr lang="ru-RU" dirty="0" smtClean="0"/>
              <a:t> </a:t>
            </a:r>
            <a:r>
              <a:rPr lang="ru-RU" dirty="0" err="1" smtClean="0"/>
              <a:t>заборгованості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шляхом </a:t>
            </a:r>
            <a:r>
              <a:rPr lang="ru-RU" dirty="0" err="1" smtClean="0"/>
              <a:t>нарахування</a:t>
            </a:r>
            <a:r>
              <a:rPr lang="ru-RU" dirty="0" smtClean="0"/>
              <a:t> резерву </a:t>
            </a:r>
            <a:r>
              <a:rPr lang="ru-RU" dirty="0" err="1" smtClean="0"/>
              <a:t>сумнівних</a:t>
            </a:r>
            <a:r>
              <a:rPr lang="ru-RU" dirty="0" smtClean="0"/>
              <a:t> </a:t>
            </a:r>
            <a:r>
              <a:rPr lang="ru-RU" dirty="0" err="1" smtClean="0"/>
              <a:t>боргів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Для </a:t>
            </a:r>
            <a:r>
              <a:rPr lang="ru-RU" dirty="0" err="1" smtClean="0"/>
              <a:t>нарахування</a:t>
            </a:r>
            <a:r>
              <a:rPr lang="ru-RU" dirty="0" smtClean="0"/>
              <a:t> резерву </a:t>
            </a:r>
            <a:r>
              <a:rPr lang="ru-RU" dirty="0" err="1" smtClean="0"/>
              <a:t>сумнівних</a:t>
            </a:r>
            <a:r>
              <a:rPr lang="ru-RU" dirty="0" smtClean="0"/>
              <a:t> </a:t>
            </a:r>
            <a:r>
              <a:rPr lang="ru-RU" dirty="0" err="1" smtClean="0"/>
              <a:t>боргів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err="1" smtClean="0"/>
              <a:t>рахунок</a:t>
            </a:r>
            <a:r>
              <a:rPr lang="ru-RU" dirty="0" smtClean="0"/>
              <a:t> 38 "Резерв </a:t>
            </a:r>
            <a:r>
              <a:rPr lang="ru-RU" dirty="0" err="1" smtClean="0"/>
              <a:t>сумнівних</a:t>
            </a:r>
            <a:r>
              <a:rPr lang="ru-RU" dirty="0" smtClean="0"/>
              <a:t> </a:t>
            </a:r>
            <a:r>
              <a:rPr lang="ru-RU" dirty="0" err="1" smtClean="0"/>
              <a:t>боргів</a:t>
            </a:r>
            <a:r>
              <a:rPr lang="ru-RU" dirty="0" smtClean="0"/>
              <a:t>". Цей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контррахунком</a:t>
            </a:r>
            <a:r>
              <a:rPr lang="ru-RU" dirty="0" smtClean="0"/>
              <a:t> до </a:t>
            </a:r>
            <a:r>
              <a:rPr lang="ru-RU" dirty="0" err="1" smtClean="0"/>
              <a:t>рахунка</a:t>
            </a:r>
            <a:r>
              <a:rPr lang="ru-RU" dirty="0" smtClean="0"/>
              <a:t> 36 "</a:t>
            </a:r>
            <a:r>
              <a:rPr lang="ru-RU" dirty="0" err="1" smtClean="0"/>
              <a:t>Розрахунки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покупцями</a:t>
            </a:r>
            <a:r>
              <a:rPr lang="ru-RU" dirty="0" smtClean="0"/>
              <a:t>".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За кредитом </a:t>
            </a:r>
            <a:r>
              <a:rPr lang="ru-RU" dirty="0" err="1" smtClean="0"/>
              <a:t>рахунка</a:t>
            </a:r>
            <a:r>
              <a:rPr lang="ru-RU" dirty="0" smtClean="0"/>
              <a:t> 38 "Резерв </a:t>
            </a:r>
            <a:r>
              <a:rPr lang="ru-RU" dirty="0" err="1" smtClean="0"/>
              <a:t>сумнівних</a:t>
            </a:r>
            <a:r>
              <a:rPr lang="ru-RU" dirty="0" smtClean="0"/>
              <a:t> </a:t>
            </a:r>
            <a:r>
              <a:rPr lang="ru-RU" dirty="0" err="1" smtClean="0"/>
              <a:t>боргів</a:t>
            </a:r>
            <a:r>
              <a:rPr lang="ru-RU" dirty="0" smtClean="0"/>
              <a:t>" </a:t>
            </a:r>
            <a:r>
              <a:rPr lang="ru-RU" dirty="0" err="1" smtClean="0"/>
              <a:t>відображається</a:t>
            </a:r>
            <a:r>
              <a:rPr lang="ru-RU" dirty="0" smtClean="0"/>
              <a:t> </a:t>
            </a:r>
            <a:r>
              <a:rPr lang="ru-RU" dirty="0" err="1" smtClean="0"/>
              <a:t>створення</a:t>
            </a:r>
            <a:r>
              <a:rPr lang="ru-RU" dirty="0" smtClean="0"/>
              <a:t> резерву, а за дебетом - </a:t>
            </a:r>
            <a:r>
              <a:rPr lang="ru-RU" dirty="0" err="1" smtClean="0"/>
              <a:t>списання</a:t>
            </a:r>
            <a:r>
              <a:rPr lang="ru-RU" dirty="0" smtClean="0"/>
              <a:t> </a:t>
            </a:r>
            <a:r>
              <a:rPr lang="ru-RU" dirty="0" err="1" smtClean="0"/>
              <a:t>сумнівної</a:t>
            </a:r>
            <a:r>
              <a:rPr lang="ru-RU" dirty="0" smtClean="0"/>
              <a:t> </a:t>
            </a:r>
            <a:r>
              <a:rPr lang="ru-RU" dirty="0" err="1" smtClean="0"/>
              <a:t>заборгованості</a:t>
            </a:r>
            <a:r>
              <a:rPr lang="ru-RU" dirty="0" smtClean="0"/>
              <a:t> та </a:t>
            </a:r>
            <a:r>
              <a:rPr lang="ru-RU" dirty="0" err="1" smtClean="0"/>
              <a:t>безнадійних</a:t>
            </a:r>
            <a:r>
              <a:rPr lang="ru-RU" dirty="0" smtClean="0"/>
              <a:t> </a:t>
            </a:r>
            <a:r>
              <a:rPr lang="ru-RU" dirty="0" err="1" smtClean="0"/>
              <a:t>боргів</a:t>
            </a:r>
            <a:r>
              <a:rPr lang="ru-RU" dirty="0" smtClean="0"/>
              <a:t>. </a:t>
            </a:r>
            <a:r>
              <a:rPr lang="ru-RU" dirty="0" err="1" smtClean="0"/>
              <a:t>Аналітичний</a:t>
            </a:r>
            <a:r>
              <a:rPr lang="ru-RU" dirty="0" smtClean="0"/>
              <a:t> </a:t>
            </a:r>
            <a:r>
              <a:rPr lang="ru-RU" dirty="0" err="1" smtClean="0"/>
              <a:t>облік</a:t>
            </a:r>
            <a:r>
              <a:rPr lang="ru-RU" dirty="0" smtClean="0"/>
              <a:t> на </a:t>
            </a:r>
            <a:r>
              <a:rPr lang="ru-RU" dirty="0" err="1" smtClean="0"/>
              <a:t>рахунку</a:t>
            </a:r>
            <a:r>
              <a:rPr lang="ru-RU" dirty="0" smtClean="0"/>
              <a:t> 38 "Резерв </a:t>
            </a:r>
            <a:r>
              <a:rPr lang="ru-RU" dirty="0" err="1" smtClean="0"/>
              <a:t>сумнівних</a:t>
            </a:r>
            <a:r>
              <a:rPr lang="ru-RU" dirty="0" smtClean="0"/>
              <a:t> </a:t>
            </a:r>
            <a:r>
              <a:rPr lang="ru-RU" dirty="0" err="1" smtClean="0"/>
              <a:t>богів</a:t>
            </a:r>
            <a:r>
              <a:rPr lang="ru-RU" dirty="0" smtClean="0"/>
              <a:t>" </a:t>
            </a:r>
            <a:r>
              <a:rPr lang="ru-RU" dirty="0" err="1" smtClean="0"/>
              <a:t>ведеться</a:t>
            </a:r>
            <a:r>
              <a:rPr lang="ru-RU" dirty="0" smtClean="0"/>
              <a:t> в </a:t>
            </a:r>
            <a:r>
              <a:rPr lang="ru-RU" dirty="0" err="1" smtClean="0"/>
              <a:t>розрізі</a:t>
            </a:r>
            <a:r>
              <a:rPr lang="ru-RU" dirty="0" smtClean="0"/>
              <a:t> </a:t>
            </a:r>
            <a:r>
              <a:rPr lang="ru-RU" dirty="0" err="1" smtClean="0"/>
              <a:t>боржників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за строками </a:t>
            </a:r>
            <a:r>
              <a:rPr lang="ru-RU" dirty="0" err="1" smtClean="0"/>
              <a:t>непогашення</a:t>
            </a:r>
            <a:r>
              <a:rPr lang="ru-RU" dirty="0" smtClean="0"/>
              <a:t> </a:t>
            </a:r>
            <a:r>
              <a:rPr lang="ru-RU" dirty="0" err="1" smtClean="0"/>
              <a:t>дебіторської</a:t>
            </a:r>
            <a:r>
              <a:rPr lang="ru-RU" dirty="0" smtClean="0"/>
              <a:t> </a:t>
            </a:r>
            <a:r>
              <a:rPr lang="ru-RU" dirty="0" err="1" smtClean="0"/>
              <a:t>заборгованості</a:t>
            </a:r>
            <a:r>
              <a:rPr lang="ru-RU" dirty="0" smtClean="0"/>
              <a:t>. 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При </a:t>
            </a:r>
            <a:r>
              <a:rPr lang="ru-RU" dirty="0" err="1" smtClean="0"/>
              <a:t>визнанні</a:t>
            </a:r>
            <a:r>
              <a:rPr lang="ru-RU" dirty="0" smtClean="0"/>
              <a:t> </a:t>
            </a:r>
            <a:r>
              <a:rPr lang="ru-RU" dirty="0" err="1" smtClean="0"/>
              <a:t>дебіторської</a:t>
            </a:r>
            <a:r>
              <a:rPr lang="ru-RU" dirty="0" smtClean="0"/>
              <a:t> </a:t>
            </a:r>
            <a:r>
              <a:rPr lang="ru-RU" dirty="0" err="1" smtClean="0"/>
              <a:t>заборгованості</a:t>
            </a:r>
            <a:r>
              <a:rPr lang="ru-RU" dirty="0" smtClean="0"/>
              <a:t> </a:t>
            </a:r>
            <a:r>
              <a:rPr lang="ru-RU" dirty="0" err="1" smtClean="0"/>
              <a:t>безнадійною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дебіторською</a:t>
            </a:r>
            <a:r>
              <a:rPr lang="ru-RU" dirty="0" smtClean="0"/>
              <a:t> </a:t>
            </a:r>
            <a:r>
              <a:rPr lang="ru-RU" dirty="0" err="1" smtClean="0"/>
              <a:t>заборгованістю</a:t>
            </a:r>
            <a:r>
              <a:rPr lang="ru-RU" dirty="0" smtClean="0"/>
              <a:t>,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впевненість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неповернення</a:t>
            </a:r>
            <a:r>
              <a:rPr lang="ru-RU" dirty="0" smtClean="0"/>
              <a:t> </a:t>
            </a:r>
            <a:r>
              <a:rPr lang="ru-RU" dirty="0" err="1" smtClean="0"/>
              <a:t>боржником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за </a:t>
            </a:r>
            <a:r>
              <a:rPr lang="ru-RU" dirty="0" err="1" smtClean="0"/>
              <a:t>якою</a:t>
            </a:r>
            <a:r>
              <a:rPr lang="ru-RU" dirty="0" smtClean="0"/>
              <a:t> минув строк </a:t>
            </a:r>
            <a:r>
              <a:rPr lang="ru-RU" dirty="0" err="1" smtClean="0"/>
              <a:t>позовної</a:t>
            </a:r>
            <a:r>
              <a:rPr lang="ru-RU" dirty="0" smtClean="0"/>
              <a:t> </a:t>
            </a:r>
            <a:r>
              <a:rPr lang="ru-RU" dirty="0" err="1" smtClean="0"/>
              <a:t>давності</a:t>
            </a:r>
            <a:r>
              <a:rPr lang="ru-RU" dirty="0" smtClean="0"/>
              <a:t>, вона буде списана за </a:t>
            </a:r>
            <a:r>
              <a:rPr lang="ru-RU" dirty="0" err="1" smtClean="0"/>
              <a:t>рахунок</a:t>
            </a:r>
            <a:r>
              <a:rPr lang="ru-RU" dirty="0" smtClean="0"/>
              <a:t> резерву. 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Autofit/>
          </a:bodyPr>
          <a:lstStyle/>
          <a:p>
            <a:r>
              <a:rPr lang="ru-RU" sz="1600" dirty="0" smtClean="0"/>
              <a:t>Треба </a:t>
            </a:r>
            <a:r>
              <a:rPr lang="ru-RU" sz="1600" dirty="0" err="1" smtClean="0"/>
              <a:t>зазначити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списання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безнадійної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дебіторської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заборгованості</a:t>
            </a:r>
            <a:r>
              <a:rPr lang="ru-RU" sz="1600" dirty="0" smtClean="0"/>
              <a:t> не </a:t>
            </a:r>
            <a:r>
              <a:rPr lang="ru-RU" sz="1600" dirty="0" err="1" smtClean="0"/>
              <a:t>торкається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Звіту</a:t>
            </a:r>
            <a:r>
              <a:rPr lang="ru-RU" sz="1600" dirty="0" smtClean="0"/>
              <a:t> про </a:t>
            </a:r>
            <a:r>
              <a:rPr lang="ru-RU" sz="1600" dirty="0" err="1" smtClean="0"/>
              <a:t>фінансові</a:t>
            </a:r>
            <a:r>
              <a:rPr lang="ru-RU" sz="1600" dirty="0" smtClean="0"/>
              <a:t> </a:t>
            </a:r>
            <a:r>
              <a:rPr lang="ru-RU" sz="1600" dirty="0" err="1" smtClean="0"/>
              <a:t>результати</a:t>
            </a:r>
            <a:r>
              <a:rPr lang="ru-RU" sz="1600" dirty="0" smtClean="0"/>
              <a:t>, тому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витрати</a:t>
            </a:r>
            <a:r>
              <a:rPr lang="ru-RU" sz="1600" dirty="0" smtClean="0"/>
              <a:t>, </a:t>
            </a:r>
            <a:r>
              <a:rPr lang="ru-RU" sz="1600" dirty="0" err="1" smtClean="0"/>
              <a:t>понесені</a:t>
            </a:r>
            <a:r>
              <a:rPr lang="ru-RU" sz="1600" dirty="0" smtClean="0"/>
              <a:t> у </a:t>
            </a:r>
            <a:r>
              <a:rPr lang="ru-RU" sz="1600" dirty="0" err="1" smtClean="0"/>
              <a:t>зв`зку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неповерненням</a:t>
            </a:r>
            <a:r>
              <a:rPr lang="ru-RU" sz="1600" dirty="0" smtClean="0"/>
              <a:t> боргу, </a:t>
            </a:r>
            <a:r>
              <a:rPr lang="ru-RU" sz="1600" dirty="0" err="1" smtClean="0"/>
              <a:t>підприємство</a:t>
            </a:r>
            <a:r>
              <a:rPr lang="ru-RU" sz="1600" dirty="0" smtClean="0"/>
              <a:t> </a:t>
            </a:r>
            <a:r>
              <a:rPr lang="ru-RU" sz="1600" dirty="0" err="1" smtClean="0"/>
              <a:t>визнало</a:t>
            </a:r>
            <a:r>
              <a:rPr lang="ru-RU" sz="1600" dirty="0" smtClean="0"/>
              <a:t> в тому ж </a:t>
            </a:r>
            <a:r>
              <a:rPr lang="ru-RU" sz="1600" dirty="0" err="1" smtClean="0"/>
              <a:t>звітному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періоді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й</a:t>
            </a:r>
            <a:r>
              <a:rPr lang="ru-RU" sz="1600" dirty="0" smtClean="0"/>
              <a:t> </a:t>
            </a:r>
            <a:r>
              <a:rPr lang="ru-RU" sz="1600" dirty="0" err="1" smtClean="0"/>
              <a:t>дохід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реалізації</a:t>
            </a:r>
            <a:r>
              <a:rPr lang="ru-RU" sz="1600" dirty="0" smtClean="0"/>
              <a:t>, </a:t>
            </a:r>
            <a:r>
              <a:rPr lang="ru-RU" sz="1600" dirty="0" err="1" smtClean="0"/>
              <a:t>пов`язаний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виникненням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цієї</a:t>
            </a:r>
            <a:r>
              <a:rPr lang="ru-RU" sz="1600" dirty="0" smtClean="0"/>
              <a:t> </a:t>
            </a:r>
            <a:r>
              <a:rPr lang="ru-RU" sz="1600" dirty="0" err="1" smtClean="0"/>
              <a:t>дебіторської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заборгованості</a:t>
            </a:r>
            <a:r>
              <a:rPr lang="ru-RU" sz="1600" dirty="0" smtClean="0"/>
              <a:t>. У </a:t>
            </a:r>
            <a:r>
              <a:rPr lang="ru-RU" sz="1600" dirty="0" err="1" smtClean="0"/>
              <a:t>цьому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полягає</a:t>
            </a:r>
            <a:r>
              <a:rPr lang="ru-RU" sz="1600" dirty="0" smtClean="0"/>
              <a:t> принцип </a:t>
            </a:r>
            <a:r>
              <a:rPr lang="ru-RU" sz="1600" dirty="0" err="1" smtClean="0"/>
              <a:t>нарахування</a:t>
            </a:r>
            <a:r>
              <a:rPr lang="ru-RU" sz="1600" dirty="0" smtClean="0"/>
              <a:t> та </a:t>
            </a:r>
            <a:r>
              <a:rPr lang="ru-RU" sz="1600" dirty="0" err="1" smtClean="0"/>
              <a:t>відповідності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доходів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витрат</a:t>
            </a:r>
            <a:r>
              <a:rPr lang="ru-RU" sz="1600" dirty="0" smtClean="0"/>
              <a:t>. За </a:t>
            </a:r>
            <a:r>
              <a:rPr lang="ru-RU" sz="1600" dirty="0" err="1" smtClean="0"/>
              <a:t>цим</a:t>
            </a:r>
            <a:r>
              <a:rPr lang="ru-RU" sz="1600" dirty="0" smtClean="0"/>
              <a:t> принципом для </a:t>
            </a:r>
            <a:r>
              <a:rPr lang="ru-RU" sz="1600" dirty="0" err="1" smtClean="0"/>
              <a:t>визначення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фінансового</a:t>
            </a:r>
            <a:r>
              <a:rPr lang="ru-RU" sz="1600" dirty="0" smtClean="0"/>
              <a:t> результату </a:t>
            </a:r>
            <a:r>
              <a:rPr lang="ru-RU" sz="1600" dirty="0" err="1" smtClean="0"/>
              <a:t>звітного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періоду</a:t>
            </a:r>
            <a:r>
              <a:rPr lang="ru-RU" sz="1600" dirty="0" smtClean="0"/>
              <a:t> </a:t>
            </a:r>
            <a:r>
              <a:rPr lang="ru-RU" sz="1600" dirty="0" err="1" smtClean="0"/>
              <a:t>слід</a:t>
            </a:r>
            <a:r>
              <a:rPr lang="ru-RU" sz="1600" dirty="0" smtClean="0"/>
              <a:t> </a:t>
            </a:r>
            <a:r>
              <a:rPr lang="ru-RU" sz="1600" dirty="0" err="1" smtClean="0"/>
              <a:t>зіставити</a:t>
            </a:r>
            <a:r>
              <a:rPr lang="ru-RU" sz="1600" dirty="0" smtClean="0"/>
              <a:t> доходи </a:t>
            </a:r>
            <a:r>
              <a:rPr lang="ru-RU" sz="1600" dirty="0" err="1" smtClean="0"/>
              <a:t>звітного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періоду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витратами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були</a:t>
            </a:r>
            <a:r>
              <a:rPr lang="ru-RU" sz="1600" dirty="0" smtClean="0"/>
              <a:t> </a:t>
            </a:r>
            <a:r>
              <a:rPr lang="ru-RU" sz="1600" dirty="0" err="1" smtClean="0"/>
              <a:t>здійснені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отримання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цих</a:t>
            </a:r>
            <a:r>
              <a:rPr lang="ru-RU" sz="1600" dirty="0" smtClean="0"/>
              <a:t> </a:t>
            </a:r>
            <a:r>
              <a:rPr lang="ru-RU" sz="1600" dirty="0" err="1" smtClean="0"/>
              <a:t>доходів</a:t>
            </a:r>
            <a:r>
              <a:rPr lang="ru-RU" sz="1600" dirty="0" smtClean="0"/>
              <a:t>. При </a:t>
            </a:r>
            <a:r>
              <a:rPr lang="ru-RU" sz="1600" dirty="0" err="1" smtClean="0"/>
              <a:t>цьому</a:t>
            </a:r>
            <a:r>
              <a:rPr lang="ru-RU" sz="1600" dirty="0" smtClean="0"/>
              <a:t> доходи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витрати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відображаються</a:t>
            </a:r>
            <a:r>
              <a:rPr lang="ru-RU" sz="1600" dirty="0" smtClean="0"/>
              <a:t> в </a:t>
            </a:r>
            <a:r>
              <a:rPr lang="ru-RU" sz="1600" dirty="0" err="1" smtClean="0"/>
              <a:t>обліку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звітності</a:t>
            </a:r>
            <a:r>
              <a:rPr lang="ru-RU" sz="1600" dirty="0" smtClean="0"/>
              <a:t> у момент </a:t>
            </a:r>
            <a:r>
              <a:rPr lang="ru-RU" sz="1600" dirty="0" err="1" smtClean="0"/>
              <a:t>їх</a:t>
            </a:r>
            <a:r>
              <a:rPr lang="ru-RU" sz="1600" dirty="0" smtClean="0"/>
              <a:t> </a:t>
            </a:r>
            <a:r>
              <a:rPr lang="ru-RU" sz="1600" dirty="0" err="1" smtClean="0"/>
              <a:t>виникнення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незалежно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часу </a:t>
            </a:r>
            <a:r>
              <a:rPr lang="ru-RU" sz="1600" dirty="0" err="1" smtClean="0"/>
              <a:t>надходження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сплати</a:t>
            </a:r>
            <a:r>
              <a:rPr lang="ru-RU" sz="1600" dirty="0" smtClean="0"/>
              <a:t> грошей. 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err="1" smtClean="0"/>
              <a:t>Фактична</a:t>
            </a:r>
            <a:r>
              <a:rPr lang="ru-RU" sz="1600" dirty="0" smtClean="0"/>
              <a:t> сума </a:t>
            </a:r>
            <a:r>
              <a:rPr lang="ru-RU" sz="1600" dirty="0" err="1" smtClean="0"/>
              <a:t>списаних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безнадійних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боргів</a:t>
            </a:r>
            <a:r>
              <a:rPr lang="ru-RU" sz="1600" dirty="0" smtClean="0"/>
              <a:t> </a:t>
            </a:r>
            <a:r>
              <a:rPr lang="ru-RU" sz="1600" dirty="0" err="1" smtClean="0"/>
              <a:t>рідко</a:t>
            </a:r>
            <a:r>
              <a:rPr lang="ru-RU" sz="1600" dirty="0" smtClean="0"/>
              <a:t> </a:t>
            </a:r>
            <a:r>
              <a:rPr lang="ru-RU" sz="1600" dirty="0" err="1" smtClean="0"/>
              <a:t>збігається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розрахунковим</a:t>
            </a:r>
            <a:r>
              <a:rPr lang="ru-RU" sz="1600" dirty="0" smtClean="0"/>
              <a:t> резервом </a:t>
            </a:r>
            <a:r>
              <a:rPr lang="ru-RU" sz="1600" dirty="0" err="1" smtClean="0"/>
              <a:t>сумнівних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боргів</a:t>
            </a:r>
            <a:r>
              <a:rPr lang="ru-RU" sz="1600" dirty="0" smtClean="0"/>
              <a:t>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суми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безнадійних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боргів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списуються</a:t>
            </a:r>
            <a:r>
              <a:rPr lang="ru-RU" sz="1600" dirty="0" smtClean="0"/>
              <a:t>, </a:t>
            </a:r>
            <a:r>
              <a:rPr lang="ru-RU" sz="1600" dirty="0" err="1" smtClean="0"/>
              <a:t>менше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суми</a:t>
            </a:r>
            <a:r>
              <a:rPr lang="ru-RU" sz="1600" dirty="0" smtClean="0"/>
              <a:t> </a:t>
            </a:r>
            <a:r>
              <a:rPr lang="ru-RU" sz="1600" dirty="0" err="1" smtClean="0"/>
              <a:t>нарахованого</a:t>
            </a:r>
            <a:r>
              <a:rPr lang="ru-RU" sz="1600" dirty="0" smtClean="0"/>
              <a:t> резерву, </a:t>
            </a:r>
            <a:r>
              <a:rPr lang="ru-RU" sz="1600" dirty="0" err="1" smtClean="0"/>
              <a:t>рахунок</a:t>
            </a:r>
            <a:r>
              <a:rPr lang="ru-RU" sz="1600" dirty="0" smtClean="0"/>
              <a:t> 38 "Резерв </a:t>
            </a:r>
            <a:r>
              <a:rPr lang="ru-RU" sz="1600" dirty="0" err="1" smtClean="0"/>
              <a:t>сумнівних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боргів</a:t>
            </a:r>
            <a:r>
              <a:rPr lang="ru-RU" sz="1600" dirty="0" smtClean="0"/>
              <a:t>" буде </a:t>
            </a:r>
            <a:r>
              <a:rPr lang="ru-RU" sz="1600" dirty="0" err="1" smtClean="0"/>
              <a:t>мати</a:t>
            </a:r>
            <a:r>
              <a:rPr lang="ru-RU" sz="1600" dirty="0" smtClean="0"/>
              <a:t> </a:t>
            </a:r>
            <a:r>
              <a:rPr lang="ru-RU" sz="1600" dirty="0" err="1" smtClean="0"/>
              <a:t>кредитове</a:t>
            </a:r>
            <a:r>
              <a:rPr lang="ru-RU" sz="1600" dirty="0" smtClean="0"/>
              <a:t> сальдо на </a:t>
            </a:r>
            <a:r>
              <a:rPr lang="ru-RU" sz="1600" dirty="0" err="1" smtClean="0"/>
              <a:t>кінець</a:t>
            </a:r>
            <a:r>
              <a:rPr lang="ru-RU" sz="1600" dirty="0" smtClean="0"/>
              <a:t> </a:t>
            </a:r>
            <a:r>
              <a:rPr lang="ru-RU" sz="1600" dirty="0" err="1" smtClean="0"/>
              <a:t>звітного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періоду</a:t>
            </a:r>
            <a:r>
              <a:rPr lang="ru-RU" sz="1600" dirty="0" smtClean="0"/>
              <a:t>. </a:t>
            </a:r>
            <a:r>
              <a:rPr lang="ru-RU" sz="1600" dirty="0" err="1" smtClean="0"/>
              <a:t>Якщо</a:t>
            </a:r>
            <a:r>
              <a:rPr lang="ru-RU" sz="1600" dirty="0" smtClean="0"/>
              <a:t> </a:t>
            </a:r>
            <a:r>
              <a:rPr lang="ru-RU" sz="1600" dirty="0" err="1" smtClean="0"/>
              <a:t>суми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безнадійних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боргів</a:t>
            </a:r>
            <a:r>
              <a:rPr lang="ru-RU" sz="1600" dirty="0" smtClean="0"/>
              <a:t> у поточному </a:t>
            </a:r>
            <a:r>
              <a:rPr lang="ru-RU" sz="1600" dirty="0" err="1" smtClean="0"/>
              <a:t>періоді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</a:t>
            </a:r>
            <a:r>
              <a:rPr lang="ru-RU" sz="1600" dirty="0" smtClean="0"/>
              <a:t>, </a:t>
            </a:r>
            <a:r>
              <a:rPr lang="ru-RU" sz="1600" dirty="0" err="1" smtClean="0"/>
              <a:t>ніж</a:t>
            </a:r>
            <a:r>
              <a:rPr lang="ru-RU" sz="1600" dirty="0" smtClean="0"/>
              <a:t> </a:t>
            </a:r>
            <a:r>
              <a:rPr lang="ru-RU" sz="1600" dirty="0" err="1" smtClean="0"/>
              <a:t>нарахований</a:t>
            </a:r>
            <a:r>
              <a:rPr lang="ru-RU" sz="1600" dirty="0" smtClean="0"/>
              <a:t> резерв, то </a:t>
            </a:r>
            <a:r>
              <a:rPr lang="ru-RU" sz="1600" dirty="0" err="1" smtClean="0"/>
              <a:t>частина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безнадійного</a:t>
            </a:r>
            <a:r>
              <a:rPr lang="ru-RU" sz="1600" dirty="0" smtClean="0"/>
              <a:t> боргу, яка </a:t>
            </a:r>
            <a:r>
              <a:rPr lang="ru-RU" sz="1600" dirty="0" err="1" smtClean="0"/>
              <a:t>перевищує</a:t>
            </a:r>
            <a:r>
              <a:rPr lang="ru-RU" sz="1600" dirty="0" smtClean="0"/>
              <a:t> </a:t>
            </a:r>
            <a:r>
              <a:rPr lang="ru-RU" sz="1600" dirty="0" err="1" smtClean="0"/>
              <a:t>нарахований</a:t>
            </a:r>
            <a:r>
              <a:rPr lang="ru-RU" sz="1600" dirty="0" smtClean="0"/>
              <a:t> резерв </a:t>
            </a:r>
            <a:r>
              <a:rPr lang="ru-RU" sz="1600" dirty="0" err="1" smtClean="0"/>
              <a:t>безнадійних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боргів</a:t>
            </a:r>
            <a:r>
              <a:rPr lang="ru-RU" sz="1600" dirty="0" smtClean="0"/>
              <a:t>, </a:t>
            </a:r>
            <a:r>
              <a:rPr lang="ru-RU" sz="1600" dirty="0" err="1" smtClean="0"/>
              <a:t>списується</a:t>
            </a:r>
            <a:r>
              <a:rPr lang="ru-RU" sz="1600" dirty="0" smtClean="0"/>
              <a:t> за </a:t>
            </a:r>
            <a:r>
              <a:rPr lang="ru-RU" sz="1600" dirty="0" err="1" smtClean="0"/>
              <a:t>рахунок</a:t>
            </a:r>
            <a:r>
              <a:rPr lang="ru-RU" sz="1600" dirty="0" smtClean="0"/>
              <a:t> </a:t>
            </a:r>
            <a:r>
              <a:rPr lang="ru-RU" sz="1600" dirty="0" err="1" smtClean="0"/>
              <a:t>витрат</a:t>
            </a:r>
            <a:r>
              <a:rPr lang="ru-RU" sz="1600" dirty="0" smtClean="0"/>
              <a:t> поточного </a:t>
            </a:r>
            <a:r>
              <a:rPr lang="ru-RU" sz="1600" dirty="0" err="1" smtClean="0"/>
              <a:t>періоду</a:t>
            </a:r>
            <a:r>
              <a:rPr lang="ru-RU" sz="1600" dirty="0" smtClean="0"/>
              <a:t> (дебет </a:t>
            </a:r>
            <a:r>
              <a:rPr lang="ru-RU" sz="1600" dirty="0" err="1" smtClean="0"/>
              <a:t>рахунка</a:t>
            </a:r>
            <a:r>
              <a:rPr lang="ru-RU" sz="1600" dirty="0" smtClean="0"/>
              <a:t> 944 "</a:t>
            </a:r>
            <a:r>
              <a:rPr lang="ru-RU" sz="1600" dirty="0" err="1" smtClean="0"/>
              <a:t>Сумнівні</a:t>
            </a:r>
            <a:r>
              <a:rPr lang="ru-RU" sz="1600" dirty="0" smtClean="0"/>
              <a:t> та </a:t>
            </a:r>
            <a:r>
              <a:rPr lang="ru-RU" sz="1600" dirty="0" err="1" smtClean="0"/>
              <a:t>безнадійні</a:t>
            </a:r>
            <a:r>
              <a:rPr lang="ru-RU" sz="1600" dirty="0" smtClean="0"/>
              <a:t> борги"). 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Сума </a:t>
            </a:r>
            <a:r>
              <a:rPr lang="ru-RU" sz="1600" dirty="0" err="1" smtClean="0"/>
              <a:t>списаної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безнадійної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дебіторської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заборгованості</a:t>
            </a:r>
            <a:r>
              <a:rPr lang="ru-RU" sz="1600" dirty="0" smtClean="0"/>
              <a:t> </a:t>
            </a:r>
            <a:r>
              <a:rPr lang="ru-RU" sz="1600" dirty="0" err="1" smtClean="0"/>
              <a:t>облічується</a:t>
            </a:r>
            <a:r>
              <a:rPr lang="ru-RU" sz="1600" dirty="0" smtClean="0"/>
              <a:t> на </a:t>
            </a:r>
            <a:r>
              <a:rPr lang="ru-RU" sz="1600" dirty="0" err="1" smtClean="0"/>
              <a:t>забалансовому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субрахунку</a:t>
            </a:r>
            <a:r>
              <a:rPr lang="ru-RU" sz="1600" dirty="0" smtClean="0"/>
              <a:t> 071 "Списана </a:t>
            </a:r>
            <a:r>
              <a:rPr lang="ru-RU" sz="1600" dirty="0" err="1" smtClean="0"/>
              <a:t>дебіторська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заборгованість</a:t>
            </a:r>
            <a:r>
              <a:rPr lang="ru-RU" sz="1600" dirty="0" smtClean="0"/>
              <a:t>" </a:t>
            </a:r>
            <a:r>
              <a:rPr lang="ru-RU" sz="1600" dirty="0" err="1" smtClean="0"/>
              <a:t>протягом</a:t>
            </a:r>
            <a:r>
              <a:rPr lang="ru-RU" sz="1600" dirty="0" smtClean="0"/>
              <a:t> не </a:t>
            </a:r>
            <a:r>
              <a:rPr lang="ru-RU" sz="1600" dirty="0" err="1" smtClean="0"/>
              <a:t>менше</a:t>
            </a:r>
            <a:r>
              <a:rPr lang="ru-RU" sz="1600" dirty="0" smtClean="0"/>
              <a:t> </a:t>
            </a:r>
            <a:r>
              <a:rPr lang="ru-RU" sz="1600" dirty="0" err="1" smtClean="0"/>
              <a:t>трьох</a:t>
            </a:r>
            <a:r>
              <a:rPr lang="ru-RU" sz="1600" dirty="0" smtClean="0"/>
              <a:t> </a:t>
            </a:r>
            <a:r>
              <a:rPr lang="ru-RU" sz="1600" dirty="0" err="1" smtClean="0"/>
              <a:t>років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дати</a:t>
            </a:r>
            <a:r>
              <a:rPr lang="ru-RU" sz="1600" dirty="0" smtClean="0"/>
              <a:t> </a:t>
            </a:r>
            <a:r>
              <a:rPr lang="ru-RU" sz="1600" dirty="0" err="1" smtClean="0"/>
              <a:t>списання</a:t>
            </a:r>
            <a:r>
              <a:rPr lang="ru-RU" sz="1600" dirty="0" smtClean="0"/>
              <a:t> для </a:t>
            </a:r>
            <a:r>
              <a:rPr lang="ru-RU" sz="1600" dirty="0" err="1" smtClean="0"/>
              <a:t>спостиреження</a:t>
            </a:r>
            <a:r>
              <a:rPr lang="ru-RU" sz="1600" dirty="0" smtClean="0"/>
              <a:t> за </a:t>
            </a:r>
            <a:r>
              <a:rPr lang="ru-RU" sz="1600" dirty="0" err="1" smtClean="0"/>
              <a:t>можливістю</a:t>
            </a:r>
            <a:r>
              <a:rPr lang="ru-RU" sz="1600" dirty="0" smtClean="0"/>
              <a:t> </a:t>
            </a:r>
            <a:r>
              <a:rPr lang="ru-RU" sz="1600" dirty="0" err="1" smtClean="0"/>
              <a:t>її</a:t>
            </a:r>
            <a:r>
              <a:rPr lang="ru-RU" sz="1600" dirty="0" smtClean="0"/>
              <a:t> </a:t>
            </a:r>
            <a:r>
              <a:rPr lang="ru-RU" sz="1600" dirty="0" err="1" smtClean="0"/>
              <a:t>стягнення</a:t>
            </a:r>
            <a:r>
              <a:rPr lang="ru-RU" sz="1600" dirty="0" smtClean="0"/>
              <a:t> у </a:t>
            </a:r>
            <a:r>
              <a:rPr lang="ru-RU" sz="1600" dirty="0" err="1" smtClean="0"/>
              <a:t>випадках</a:t>
            </a:r>
            <a:r>
              <a:rPr lang="ru-RU" sz="1600" dirty="0" smtClean="0"/>
              <a:t> </a:t>
            </a:r>
            <a:r>
              <a:rPr lang="ru-RU" sz="1600" dirty="0" err="1" smtClean="0"/>
              <a:t>зміни</a:t>
            </a:r>
            <a:r>
              <a:rPr lang="ru-RU" sz="1600" dirty="0" smtClean="0"/>
              <a:t> </a:t>
            </a:r>
            <a:r>
              <a:rPr lang="ru-RU" sz="1600" dirty="0" err="1" smtClean="0"/>
              <a:t>майнового</a:t>
            </a:r>
            <a:r>
              <a:rPr lang="ru-RU" sz="1600" dirty="0" smtClean="0"/>
              <a:t> становища </a:t>
            </a:r>
            <a:r>
              <a:rPr lang="ru-RU" sz="1600" dirty="0" err="1" smtClean="0"/>
              <a:t>боржника</a:t>
            </a:r>
            <a:r>
              <a:rPr lang="ru-RU" sz="1600" dirty="0" smtClean="0"/>
              <a:t>. </a:t>
            </a:r>
            <a:r>
              <a:rPr lang="ru-RU" sz="1600" dirty="0" err="1" smtClean="0"/>
              <a:t>Дебіторська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заборгованість</a:t>
            </a:r>
            <a:r>
              <a:rPr lang="ru-RU" sz="1600" dirty="0" smtClean="0"/>
              <a:t> остаточно </a:t>
            </a:r>
            <a:r>
              <a:rPr lang="ru-RU" sz="1600" dirty="0" err="1" smtClean="0"/>
              <a:t>списується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субрахунка</a:t>
            </a:r>
            <a:r>
              <a:rPr lang="ru-RU" sz="1600" dirty="0" smtClean="0"/>
              <a:t> 071 "Списана </a:t>
            </a:r>
            <a:r>
              <a:rPr lang="ru-RU" sz="1600" dirty="0" err="1" smtClean="0"/>
              <a:t>дебіторська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заборгованість</a:t>
            </a:r>
            <a:r>
              <a:rPr lang="ru-RU" sz="1600" dirty="0" smtClean="0"/>
              <a:t>" </a:t>
            </a:r>
            <a:r>
              <a:rPr lang="ru-RU" sz="1600" dirty="0" err="1" smtClean="0"/>
              <a:t>після</a:t>
            </a:r>
            <a:r>
              <a:rPr lang="ru-RU" sz="1600" dirty="0" smtClean="0"/>
              <a:t> </a:t>
            </a:r>
            <a:r>
              <a:rPr lang="ru-RU" sz="1600" dirty="0" err="1" smtClean="0"/>
              <a:t>надходження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суми</a:t>
            </a:r>
            <a:r>
              <a:rPr lang="ru-RU" sz="1600" dirty="0" smtClean="0"/>
              <a:t> в порядку </a:t>
            </a:r>
            <a:r>
              <a:rPr lang="ru-RU" sz="1600" dirty="0" err="1" smtClean="0"/>
              <a:t>відшкодування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у </a:t>
            </a:r>
            <a:r>
              <a:rPr lang="ru-RU" sz="1600" dirty="0" err="1" smtClean="0"/>
              <a:t>зв`язку</a:t>
            </a:r>
            <a:r>
              <a:rPr lang="ru-RU" sz="1600" dirty="0" smtClean="0"/>
              <a:t> </a:t>
            </a:r>
            <a:r>
              <a:rPr lang="ru-RU" sz="1600" dirty="0" err="1" smtClean="0"/>
              <a:t>із</a:t>
            </a:r>
            <a:r>
              <a:rPr lang="ru-RU" sz="1600" dirty="0" smtClean="0"/>
              <a:t> </a:t>
            </a:r>
            <a:r>
              <a:rPr lang="ru-RU" sz="1600" dirty="0" err="1" smtClean="0"/>
              <a:t>закінченням</a:t>
            </a:r>
            <a:r>
              <a:rPr lang="ru-RU" sz="1600" dirty="0" smtClean="0"/>
              <a:t> строку </a:t>
            </a:r>
            <a:r>
              <a:rPr lang="ru-RU" sz="1600" dirty="0" err="1" smtClean="0"/>
              <a:t>обліку</a:t>
            </a:r>
            <a:r>
              <a:rPr lang="ru-RU" sz="1600" dirty="0" smtClean="0"/>
              <a:t> </a:t>
            </a:r>
            <a:r>
              <a:rPr lang="ru-RU" sz="1600" dirty="0" err="1" smtClean="0"/>
              <a:t>такої</a:t>
            </a:r>
            <a:r>
              <a:rPr lang="ru-RU" sz="1600" dirty="0" smtClean="0"/>
              <a:t> </a:t>
            </a:r>
            <a:r>
              <a:rPr lang="ru-RU" sz="1600" dirty="0" err="1" smtClean="0"/>
              <a:t>заборгованості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4F4F4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</TotalTime>
  <Words>307</Words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ИМ</cp:lastModifiedBy>
  <cp:revision>3</cp:revision>
  <dcterms:modified xsi:type="dcterms:W3CDTF">2011-12-14T08:17:18Z</dcterms:modified>
</cp:coreProperties>
</file>