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600" dirty="0" err="1" smtClean="0">
                <a:solidFill>
                  <a:srgbClr val="FF0000"/>
                </a:solidFill>
              </a:rPr>
              <a:t>Види</a:t>
            </a:r>
            <a:r>
              <a:rPr lang="ru-RU" sz="5600" dirty="0" smtClean="0">
                <a:solidFill>
                  <a:srgbClr val="FF0000"/>
                </a:solidFill>
              </a:rPr>
              <a:t> </a:t>
            </a:r>
            <a:r>
              <a:rPr lang="ru-RU" sz="5600" dirty="0" err="1" smtClean="0">
                <a:solidFill>
                  <a:srgbClr val="FF0000"/>
                </a:solidFill>
              </a:rPr>
              <a:t>податк</a:t>
            </a:r>
            <a:r>
              <a:rPr lang="uk-UA" sz="5600" dirty="0" smtClean="0">
                <a:solidFill>
                  <a:srgbClr val="FF0000"/>
                </a:solidFill>
              </a:rPr>
              <a:t>і</a:t>
            </a:r>
            <a:r>
              <a:rPr lang="ru-RU" sz="5600" dirty="0" smtClean="0">
                <a:solidFill>
                  <a:srgbClr val="FF0000"/>
                </a:solidFill>
              </a:rPr>
              <a:t>в</a:t>
            </a:r>
            <a:endParaRPr lang="ru-RU" sz="5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хема податків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714357"/>
            <a:ext cx="8858280" cy="614200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>Структурно </a:t>
            </a:r>
            <a:r>
              <a:rPr lang="ru-RU" sz="2700" dirty="0" err="1" smtClean="0">
                <a:solidFill>
                  <a:srgbClr val="FF0000"/>
                </a:solidFill>
              </a:rPr>
              <a:t>логічна</a:t>
            </a:r>
            <a:r>
              <a:rPr lang="ru-RU" sz="2700" dirty="0" smtClean="0">
                <a:solidFill>
                  <a:srgbClr val="FF0000"/>
                </a:solidFill>
              </a:rPr>
              <a:t> схема </a:t>
            </a:r>
            <a:r>
              <a:rPr lang="ru-RU" sz="2700" dirty="0" err="1" smtClean="0">
                <a:solidFill>
                  <a:srgbClr val="FF0000"/>
                </a:solidFill>
              </a:rPr>
              <a:t>елементів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 smtClean="0">
                <a:solidFill>
                  <a:srgbClr val="FF0000"/>
                </a:solidFill>
              </a:rPr>
              <a:t>податкової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 smtClean="0">
                <a:solidFill>
                  <a:srgbClr val="FF0000"/>
                </a:solidFill>
              </a:rPr>
              <a:t>системи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 smtClean="0">
                <a:solidFill>
                  <a:srgbClr val="FF0000"/>
                </a:solidFill>
              </a:rPr>
              <a:t>України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ласифікація податків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290"/>
            <a:ext cx="8954234" cy="58761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800" b="1" dirty="0" smtClean="0"/>
              <a:t>В </a:t>
            </a:r>
            <a:r>
              <a:rPr lang="ru-RU" sz="3800" b="1" dirty="0" err="1" smtClean="0"/>
              <a:t>Україні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справляються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загальнодержавні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місцеві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податки</a:t>
            </a:r>
            <a:r>
              <a:rPr lang="ru-RU" sz="3800" b="1" dirty="0" smtClean="0"/>
              <a:t>. </a:t>
            </a:r>
          </a:p>
          <a:p>
            <a:endParaRPr lang="ru-RU" dirty="0" smtClean="0"/>
          </a:p>
          <a:p>
            <a:r>
              <a:rPr lang="ru-RU" b="1" i="1" u="sng" dirty="0" smtClean="0"/>
              <a:t>До </a:t>
            </a:r>
            <a:r>
              <a:rPr lang="ru-RU" b="1" i="1" u="sng" dirty="0" err="1" smtClean="0"/>
              <a:t>загальнодержавних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податків</a:t>
            </a:r>
            <a:r>
              <a:rPr lang="ru-RU" b="1" i="1" u="sng" dirty="0" smtClean="0"/>
              <a:t> належать: </a:t>
            </a:r>
          </a:p>
          <a:p>
            <a:r>
              <a:rPr lang="ru-RU" dirty="0" smtClean="0"/>
              <a:t>1.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на </a:t>
            </a:r>
            <a:r>
              <a:rPr lang="ru-RU" sz="3600" dirty="0" err="1" smtClean="0"/>
              <a:t>добавлену</a:t>
            </a:r>
            <a:r>
              <a:rPr lang="ru-RU" sz="3600" dirty="0" smtClean="0"/>
              <a:t> </a:t>
            </a:r>
            <a:r>
              <a:rPr lang="ru-RU" sz="3600" dirty="0" err="1" smtClean="0"/>
              <a:t>вартість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2. </a:t>
            </a:r>
            <a:r>
              <a:rPr lang="ru-RU" sz="3600" dirty="0" err="1" smtClean="0"/>
              <a:t>Акцизний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3.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на доходи (</a:t>
            </a:r>
            <a:r>
              <a:rPr lang="ru-RU" sz="3600" dirty="0" err="1" smtClean="0"/>
              <a:t>прибуток</a:t>
            </a:r>
            <a:r>
              <a:rPr lang="ru-RU" sz="3600" dirty="0" smtClean="0"/>
              <a:t>) </a:t>
            </a:r>
            <a:r>
              <a:rPr lang="ru-RU" sz="3600" dirty="0" err="1" smtClean="0"/>
              <a:t>підприємств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організацій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4. </a:t>
            </a:r>
            <a:r>
              <a:rPr lang="ru-RU" sz="3600" dirty="0" err="1" smtClean="0"/>
              <a:t>Прибутковий</a:t>
            </a:r>
            <a:r>
              <a:rPr lang="ru-RU" sz="3600" dirty="0" smtClean="0"/>
              <a:t>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5. </a:t>
            </a:r>
            <a:r>
              <a:rPr lang="ru-RU" sz="3600" dirty="0" err="1" smtClean="0"/>
              <a:t>Мито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6. </a:t>
            </a:r>
            <a:r>
              <a:rPr lang="ru-RU" sz="3600" dirty="0" err="1" smtClean="0"/>
              <a:t>Державне</a:t>
            </a:r>
            <a:r>
              <a:rPr lang="ru-RU" sz="3600" dirty="0" smtClean="0"/>
              <a:t> </a:t>
            </a:r>
            <a:r>
              <a:rPr lang="ru-RU" sz="3600" dirty="0" err="1" smtClean="0"/>
              <a:t>мито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7.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на </a:t>
            </a:r>
            <a:r>
              <a:rPr lang="ru-RU" sz="3600" dirty="0" err="1" smtClean="0"/>
              <a:t>майно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підприємств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8.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на </a:t>
            </a:r>
            <a:r>
              <a:rPr lang="ru-RU" sz="3600" dirty="0" err="1" smtClean="0"/>
              <a:t>нерухоме</a:t>
            </a:r>
            <a:r>
              <a:rPr lang="ru-RU" sz="3600" dirty="0" smtClean="0"/>
              <a:t> </a:t>
            </a:r>
            <a:r>
              <a:rPr lang="ru-RU" sz="3600" dirty="0" err="1" smtClean="0"/>
              <a:t>майно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9. Плата за землю </a:t>
            </a:r>
          </a:p>
          <a:p>
            <a:r>
              <a:rPr lang="ru-RU" sz="3600" dirty="0" smtClean="0"/>
              <a:t>10.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власників</a:t>
            </a:r>
            <a:r>
              <a:rPr lang="ru-RU" sz="3600" dirty="0" smtClean="0"/>
              <a:t> </a:t>
            </a:r>
            <a:r>
              <a:rPr lang="ru-RU" sz="3600" dirty="0" err="1" smtClean="0"/>
              <a:t>транспортних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засобів</a:t>
            </a:r>
            <a:r>
              <a:rPr lang="ru-RU" sz="3600" dirty="0" smtClean="0"/>
              <a:t> та </a:t>
            </a:r>
            <a:r>
              <a:rPr lang="ru-RU" sz="3600" dirty="0" err="1" smtClean="0"/>
              <a:t>інших</a:t>
            </a:r>
            <a:r>
              <a:rPr lang="ru-RU" sz="3600" dirty="0" smtClean="0"/>
              <a:t> </a:t>
            </a:r>
            <a:r>
              <a:rPr lang="ru-RU" sz="3600" dirty="0" err="1" smtClean="0"/>
              <a:t>самохідних</a:t>
            </a:r>
            <a:r>
              <a:rPr lang="ru-RU" sz="3600" dirty="0" smtClean="0"/>
              <a:t> машин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механізмів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11. .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на </a:t>
            </a:r>
            <a:r>
              <a:rPr lang="ru-RU" sz="3600" dirty="0" err="1" smtClean="0"/>
              <a:t>промисел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12. Плата по </a:t>
            </a:r>
            <a:r>
              <a:rPr lang="ru-RU" sz="3600" dirty="0" err="1" smtClean="0"/>
              <a:t>відшкодуванню</a:t>
            </a:r>
            <a:r>
              <a:rPr lang="ru-RU" sz="3600" dirty="0" smtClean="0"/>
              <a:t> </a:t>
            </a:r>
            <a:r>
              <a:rPr lang="ru-RU" sz="3600" dirty="0" err="1" smtClean="0"/>
              <a:t>витрат</a:t>
            </a:r>
            <a:r>
              <a:rPr lang="ru-RU" sz="3600" dirty="0" smtClean="0"/>
              <a:t> на </a:t>
            </a:r>
            <a:r>
              <a:rPr lang="ru-RU" sz="3600" dirty="0" err="1" smtClean="0"/>
              <a:t>геологорозвідувальні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роботи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13. .Плата за </a:t>
            </a:r>
            <a:r>
              <a:rPr lang="ru-RU" sz="3600" dirty="0" err="1" smtClean="0"/>
              <a:t>спеціальне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використання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природних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ресурсів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14. Плата за </a:t>
            </a:r>
            <a:r>
              <a:rPr lang="ru-RU" sz="3600" dirty="0" err="1" smtClean="0"/>
              <a:t>забруднення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навколишнього</a:t>
            </a:r>
            <a:r>
              <a:rPr lang="ru-RU" sz="3600" dirty="0" smtClean="0"/>
              <a:t> природного </a:t>
            </a:r>
            <a:r>
              <a:rPr lang="ru-RU" sz="3600" dirty="0" err="1" smtClean="0"/>
              <a:t>середовища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15. </a:t>
            </a:r>
            <a:r>
              <a:rPr lang="ru-RU" sz="3600" dirty="0" err="1" smtClean="0"/>
              <a:t>Відрахування</a:t>
            </a:r>
            <a:r>
              <a:rPr lang="ru-RU" sz="3600" dirty="0" smtClean="0"/>
              <a:t> та </a:t>
            </a:r>
            <a:r>
              <a:rPr lang="ru-RU" sz="3600" dirty="0" err="1" smtClean="0"/>
              <a:t>збори</a:t>
            </a:r>
            <a:r>
              <a:rPr lang="ru-RU" sz="3600" dirty="0" smtClean="0"/>
              <a:t> на </a:t>
            </a:r>
            <a:r>
              <a:rPr lang="ru-RU" sz="3600" dirty="0" err="1" smtClean="0"/>
              <a:t>будівництво</a:t>
            </a:r>
            <a:r>
              <a:rPr lang="ru-RU" sz="3600" dirty="0" smtClean="0"/>
              <a:t>, ремонт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утримання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автомобільних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доріг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16. </a:t>
            </a:r>
            <a:r>
              <a:rPr lang="ru-RU" sz="3600" dirty="0" err="1" smtClean="0"/>
              <a:t>Внески</a:t>
            </a:r>
            <a:r>
              <a:rPr lang="ru-RU" sz="3600" dirty="0" smtClean="0"/>
              <a:t> до Фонду для </a:t>
            </a:r>
            <a:r>
              <a:rPr lang="ru-RU" sz="3600" dirty="0" err="1" smtClean="0"/>
              <a:t>заходів</a:t>
            </a:r>
            <a:r>
              <a:rPr lang="ru-RU" sz="3600" dirty="0" smtClean="0"/>
              <a:t> </a:t>
            </a:r>
            <a:r>
              <a:rPr lang="ru-RU" sz="3600" dirty="0" err="1" smtClean="0"/>
              <a:t>щодо</a:t>
            </a:r>
            <a:r>
              <a:rPr lang="ru-RU" sz="3600" dirty="0" smtClean="0"/>
              <a:t> </a:t>
            </a:r>
            <a:r>
              <a:rPr lang="ru-RU" sz="3600" dirty="0" err="1" smtClean="0"/>
              <a:t>ліквідації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наслідків</a:t>
            </a:r>
            <a:r>
              <a:rPr lang="ru-RU" sz="3600" dirty="0" smtClean="0"/>
              <a:t> </a:t>
            </a:r>
            <a:r>
              <a:rPr lang="ru-RU" sz="3600" dirty="0" err="1" smtClean="0"/>
              <a:t>чорнобильської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катастрофи</a:t>
            </a:r>
            <a:r>
              <a:rPr lang="ru-RU" sz="3600" dirty="0" smtClean="0"/>
              <a:t> та </a:t>
            </a:r>
            <a:r>
              <a:rPr lang="ru-RU" sz="3600" dirty="0" err="1" smtClean="0"/>
              <a:t>соціального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захисту</a:t>
            </a:r>
            <a:r>
              <a:rPr lang="ru-RU" sz="3600" dirty="0" smtClean="0"/>
              <a:t> </a:t>
            </a:r>
            <a:r>
              <a:rPr lang="ru-RU" sz="3600" dirty="0" err="1" smtClean="0"/>
              <a:t>населення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17. </a:t>
            </a:r>
            <a:r>
              <a:rPr lang="ru-RU" sz="3600" dirty="0" err="1" smtClean="0"/>
              <a:t>Внески</a:t>
            </a:r>
            <a:r>
              <a:rPr lang="ru-RU" sz="3600" dirty="0" smtClean="0"/>
              <a:t> до Фонду </a:t>
            </a:r>
            <a:r>
              <a:rPr lang="ru-RU" sz="3600" dirty="0" err="1" smtClean="0"/>
              <a:t>сприяння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зайнятості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населення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України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18. </a:t>
            </a:r>
            <a:r>
              <a:rPr lang="ru-RU" sz="3600" dirty="0" err="1" smtClean="0"/>
              <a:t>Внески</a:t>
            </a:r>
            <a:r>
              <a:rPr lang="ru-RU" sz="3600" dirty="0" smtClean="0"/>
              <a:t> до Фонду </a:t>
            </a:r>
            <a:r>
              <a:rPr lang="ru-RU" sz="3600" dirty="0" err="1" smtClean="0"/>
              <a:t>соціального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страхування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України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19. </a:t>
            </a:r>
            <a:r>
              <a:rPr lang="ru-RU" sz="3600" dirty="0" err="1" smtClean="0"/>
              <a:t>Внески</a:t>
            </a:r>
            <a:r>
              <a:rPr lang="ru-RU" sz="3600" dirty="0" smtClean="0"/>
              <a:t> до </a:t>
            </a:r>
            <a:r>
              <a:rPr lang="ru-RU" sz="3600" dirty="0" err="1" smtClean="0"/>
              <a:t>Пенсійного</a:t>
            </a:r>
            <a:r>
              <a:rPr lang="ru-RU" sz="3600" dirty="0" smtClean="0"/>
              <a:t> фонду </a:t>
            </a:r>
            <a:r>
              <a:rPr lang="ru-RU" sz="3600" dirty="0" err="1" smtClean="0"/>
              <a:t>України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47500" lnSpcReduction="20000"/>
          </a:bodyPr>
          <a:lstStyle/>
          <a:p>
            <a:endParaRPr lang="ru-RU" sz="3600" b="1" u="sng" dirty="0" smtClean="0"/>
          </a:p>
          <a:p>
            <a:endParaRPr lang="ru-RU" sz="3600" b="1" u="sng" dirty="0" smtClean="0"/>
          </a:p>
          <a:p>
            <a:r>
              <a:rPr lang="ru-RU" sz="3600" b="1" u="sng" dirty="0" err="1" smtClean="0"/>
              <a:t>Загальнодержавні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податки</a:t>
            </a:r>
            <a:r>
              <a:rPr lang="ru-RU" sz="3600" b="1" u="sng" dirty="0" smtClean="0"/>
              <a:t> та </a:t>
            </a:r>
            <a:r>
              <a:rPr lang="ru-RU" sz="3600" b="1" u="sng" dirty="0" err="1" smtClean="0"/>
              <a:t>інші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обов’язкові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платежі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встановлюються</a:t>
            </a:r>
            <a:r>
              <a:rPr lang="ru-RU" sz="3600" b="1" u="sng" dirty="0" smtClean="0"/>
              <a:t> Верховною Радою </a:t>
            </a:r>
            <a:r>
              <a:rPr lang="ru-RU" sz="3600" b="1" u="sng" dirty="0" err="1" smtClean="0"/>
              <a:t>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справляються</a:t>
            </a:r>
            <a:r>
              <a:rPr lang="ru-RU" sz="3600" b="1" u="sng" dirty="0" smtClean="0"/>
              <a:t> на </a:t>
            </a:r>
            <a:r>
              <a:rPr lang="ru-RU" sz="3600" b="1" u="sng" dirty="0" err="1" smtClean="0"/>
              <a:t>всій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території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України</a:t>
            </a:r>
            <a:r>
              <a:rPr lang="ru-RU" sz="3600" b="1" u="sng" dirty="0" smtClean="0"/>
              <a:t>. </a:t>
            </a:r>
          </a:p>
          <a:p>
            <a:r>
              <a:rPr lang="ru-RU" sz="3600" b="1" u="sng" dirty="0" smtClean="0"/>
              <a:t>До </a:t>
            </a:r>
            <a:r>
              <a:rPr lang="ru-RU" sz="3600" b="1" u="sng" dirty="0" err="1" smtClean="0"/>
              <a:t>місцевих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податків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і</a:t>
            </a:r>
            <a:r>
              <a:rPr lang="ru-RU" sz="3600" b="1" u="sng" dirty="0" smtClean="0"/>
              <a:t> </a:t>
            </a:r>
            <a:r>
              <a:rPr lang="ru-RU" sz="3600" b="1" u="sng" dirty="0" err="1" smtClean="0"/>
              <a:t>зборів</a:t>
            </a:r>
            <a:r>
              <a:rPr lang="ru-RU" sz="3600" b="1" u="sng" dirty="0" smtClean="0"/>
              <a:t> належать: </a:t>
            </a:r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sz="3600" dirty="0" smtClean="0"/>
              <a:t>1. </a:t>
            </a:r>
            <a:r>
              <a:rPr lang="ru-RU" sz="3600" dirty="0" err="1" smtClean="0"/>
              <a:t>Готельний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2.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</a:t>
            </a:r>
            <a:r>
              <a:rPr lang="ru-RU" sz="3600" dirty="0" err="1" smtClean="0"/>
              <a:t>паркування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автомобілів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3. </a:t>
            </a:r>
            <a:r>
              <a:rPr lang="ru-RU" sz="3600" dirty="0" err="1" smtClean="0"/>
              <a:t>Ринковий</a:t>
            </a:r>
            <a:r>
              <a:rPr lang="ru-RU" sz="3600" dirty="0" smtClean="0"/>
              <a:t>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4.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</a:t>
            </a:r>
            <a:r>
              <a:rPr lang="ru-RU" sz="3600" dirty="0" err="1" smtClean="0"/>
              <a:t>видачу</a:t>
            </a:r>
            <a:r>
              <a:rPr lang="ru-RU" sz="3600" dirty="0" smtClean="0"/>
              <a:t> ордера на квартиру </a:t>
            </a:r>
          </a:p>
          <a:p>
            <a:r>
              <a:rPr lang="ru-RU" sz="3600" dirty="0" smtClean="0"/>
              <a:t>5. </a:t>
            </a:r>
            <a:r>
              <a:rPr lang="ru-RU" sz="3600" dirty="0" err="1" smtClean="0"/>
              <a:t>Курортний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6.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участь у </a:t>
            </a:r>
            <a:r>
              <a:rPr lang="ru-RU" sz="3600" dirty="0" err="1" smtClean="0"/>
              <a:t>бігу</a:t>
            </a:r>
            <a:r>
              <a:rPr lang="ru-RU" sz="3600" dirty="0" smtClean="0"/>
              <a:t> на </a:t>
            </a:r>
            <a:r>
              <a:rPr lang="ru-RU" sz="3600" dirty="0" err="1" smtClean="0"/>
              <a:t>іподромі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7.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осіб</a:t>
            </a:r>
            <a:r>
              <a:rPr lang="ru-RU" sz="3600" dirty="0" smtClean="0"/>
              <a:t>,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r>
              <a:rPr lang="ru-RU" sz="3600" dirty="0" err="1" smtClean="0"/>
              <a:t>беруть</a:t>
            </a:r>
            <a:r>
              <a:rPr lang="ru-RU" sz="3600" dirty="0" smtClean="0"/>
              <a:t> участь у </a:t>
            </a:r>
            <a:r>
              <a:rPr lang="ru-RU" sz="3600" dirty="0" err="1" smtClean="0"/>
              <a:t>грі</a:t>
            </a:r>
            <a:r>
              <a:rPr lang="ru-RU" sz="3600" dirty="0" smtClean="0"/>
              <a:t> на </a:t>
            </a:r>
            <a:r>
              <a:rPr lang="ru-RU" sz="3600" dirty="0" err="1" smtClean="0"/>
              <a:t>тоталізаторі</a:t>
            </a:r>
            <a:r>
              <a:rPr lang="ru-RU" sz="3600" dirty="0" smtClean="0"/>
              <a:t> </a:t>
            </a:r>
            <a:r>
              <a:rPr lang="ru-RU" sz="3600" dirty="0" err="1" smtClean="0"/>
              <a:t>на</a:t>
            </a:r>
            <a:r>
              <a:rPr lang="ru-RU" sz="3600" dirty="0" smtClean="0"/>
              <a:t> </a:t>
            </a:r>
            <a:r>
              <a:rPr lang="ru-RU" sz="3600" dirty="0" err="1" smtClean="0"/>
              <a:t>іподромі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8.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реклами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9.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право </a:t>
            </a:r>
            <a:r>
              <a:rPr lang="ru-RU" sz="3600" dirty="0" err="1" smtClean="0"/>
              <a:t>використання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місцевої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символіки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10.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право </a:t>
            </a:r>
            <a:r>
              <a:rPr lang="ru-RU" sz="3600" dirty="0" err="1" smtClean="0"/>
              <a:t>проведення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кіно</a:t>
            </a:r>
            <a:r>
              <a:rPr lang="ru-RU" sz="3600" dirty="0" smtClean="0"/>
              <a:t> -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телезйомок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11.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</a:t>
            </a:r>
            <a:r>
              <a:rPr lang="ru-RU" sz="3600" dirty="0" err="1" smtClean="0"/>
              <a:t>проведення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місцевих</a:t>
            </a:r>
            <a:r>
              <a:rPr lang="ru-RU" sz="3600" dirty="0" smtClean="0"/>
              <a:t> </a:t>
            </a:r>
            <a:r>
              <a:rPr lang="ru-RU" sz="3600" dirty="0" err="1" smtClean="0"/>
              <a:t>аукціонів</a:t>
            </a:r>
            <a:r>
              <a:rPr lang="ru-RU" sz="3600" dirty="0" smtClean="0"/>
              <a:t>, конкурсного </a:t>
            </a:r>
            <a:r>
              <a:rPr lang="ru-RU" sz="3600" dirty="0" err="1" smtClean="0"/>
              <a:t>розпродажу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лотерей </a:t>
            </a:r>
          </a:p>
          <a:p>
            <a:r>
              <a:rPr lang="ru-RU" sz="3600" dirty="0" smtClean="0"/>
              <a:t>12. </a:t>
            </a:r>
            <a:r>
              <a:rPr lang="ru-RU" sz="3600" dirty="0" err="1" smtClean="0"/>
              <a:t>Комунальний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податок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13.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</a:t>
            </a:r>
            <a:r>
              <a:rPr lang="ru-RU" sz="3600" dirty="0" err="1" smtClean="0"/>
              <a:t>проїзд</a:t>
            </a:r>
            <a:r>
              <a:rPr lang="ru-RU" sz="3600" dirty="0" smtClean="0"/>
              <a:t> по </a:t>
            </a:r>
            <a:r>
              <a:rPr lang="ru-RU" sz="3600" dirty="0" err="1" smtClean="0"/>
              <a:t>території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прикордонних</a:t>
            </a:r>
            <a:r>
              <a:rPr lang="ru-RU" sz="3600" dirty="0" smtClean="0"/>
              <a:t> областей автотранспорту,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прямує</a:t>
            </a:r>
            <a:r>
              <a:rPr lang="ru-RU" sz="3600" dirty="0" smtClean="0"/>
              <a:t> за кордон </a:t>
            </a:r>
          </a:p>
          <a:p>
            <a:r>
              <a:rPr lang="ru-RU" sz="3600" dirty="0" smtClean="0"/>
              <a:t>14. </a:t>
            </a:r>
            <a:r>
              <a:rPr lang="ru-RU" sz="3600" dirty="0" err="1" smtClean="0"/>
              <a:t>Збір</a:t>
            </a:r>
            <a:r>
              <a:rPr lang="ru-RU" sz="3600" dirty="0" smtClean="0"/>
              <a:t> за </a:t>
            </a:r>
            <a:r>
              <a:rPr lang="ru-RU" sz="3600" dirty="0" err="1" smtClean="0"/>
              <a:t>видачу</a:t>
            </a:r>
            <a:r>
              <a:rPr lang="ru-RU" sz="3600" dirty="0" smtClean="0"/>
              <a:t> </a:t>
            </a:r>
            <a:r>
              <a:rPr lang="ru-RU" sz="3600" dirty="0" err="1" smtClean="0"/>
              <a:t>дозволу</a:t>
            </a:r>
            <a:r>
              <a:rPr lang="ru-RU" sz="3600" dirty="0" smtClean="0"/>
              <a:t> на </a:t>
            </a:r>
            <a:r>
              <a:rPr lang="ru-RU" sz="3600" dirty="0" err="1" smtClean="0"/>
              <a:t>розміщення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об’єктів</a:t>
            </a:r>
            <a:r>
              <a:rPr lang="ru-RU" sz="3600" dirty="0" smtClean="0"/>
              <a:t> </a:t>
            </a:r>
            <a:r>
              <a:rPr lang="ru-RU" sz="3600" dirty="0" err="1" smtClean="0"/>
              <a:t>торгівлі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1.Готельний </a:t>
            </a:r>
            <a:r>
              <a:rPr lang="ru-RU" dirty="0" err="1" smtClean="0"/>
              <a:t>збір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2.Збір за </a:t>
            </a:r>
            <a:r>
              <a:rPr lang="ru-RU" dirty="0" err="1" smtClean="0"/>
              <a:t>паркування</a:t>
            </a:r>
            <a:r>
              <a:rPr lang="ru-RU" dirty="0" smtClean="0"/>
              <a:t> автотранспорту </a:t>
            </a:r>
          </a:p>
          <a:p>
            <a:r>
              <a:rPr lang="ru-RU" dirty="0" smtClean="0"/>
              <a:t>3.Ринковий </a:t>
            </a:r>
            <a:r>
              <a:rPr lang="ru-RU" dirty="0" err="1" smtClean="0"/>
              <a:t>збір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4.Збір за </a:t>
            </a:r>
            <a:r>
              <a:rPr lang="ru-RU" dirty="0" err="1" smtClean="0"/>
              <a:t>видачу</a:t>
            </a:r>
            <a:r>
              <a:rPr lang="ru-RU" dirty="0" smtClean="0"/>
              <a:t> ордера на квартиру </a:t>
            </a:r>
          </a:p>
          <a:p>
            <a:r>
              <a:rPr lang="ru-RU" dirty="0" smtClean="0"/>
              <a:t>5.Курортний </a:t>
            </a:r>
            <a:r>
              <a:rPr lang="ru-RU" dirty="0" err="1" smtClean="0"/>
              <a:t>збір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6.Збір за участь у </a:t>
            </a:r>
            <a:r>
              <a:rPr lang="ru-RU" dirty="0" err="1" smtClean="0"/>
              <a:t>бігу</a:t>
            </a:r>
            <a:r>
              <a:rPr lang="ru-RU" dirty="0" smtClean="0"/>
              <a:t> на </a:t>
            </a:r>
            <a:r>
              <a:rPr lang="ru-RU" dirty="0" err="1" smtClean="0"/>
              <a:t>іподромі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7.Збір за </a:t>
            </a:r>
            <a:r>
              <a:rPr lang="ru-RU" dirty="0" err="1" smtClean="0"/>
              <a:t>виграш</a:t>
            </a:r>
            <a:r>
              <a:rPr lang="ru-RU" dirty="0" smtClean="0"/>
              <a:t> на </a:t>
            </a:r>
            <a:r>
              <a:rPr lang="ru-RU" dirty="0" err="1" smtClean="0"/>
              <a:t>бігу</a:t>
            </a:r>
            <a:r>
              <a:rPr lang="ru-RU" dirty="0" smtClean="0"/>
              <a:t> </a:t>
            </a:r>
          </a:p>
          <a:p>
            <a:r>
              <a:rPr lang="ru-RU" dirty="0" smtClean="0"/>
              <a:t>8.Збір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грі</a:t>
            </a:r>
            <a:r>
              <a:rPr lang="ru-RU" dirty="0" smtClean="0"/>
              <a:t> на </a:t>
            </a:r>
            <a:r>
              <a:rPr lang="ru-RU" dirty="0" err="1" smtClean="0"/>
              <a:t>тоталізаторі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іподромі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9.Податок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10.Збір за право на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місцевої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11.Збір за право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кіно-і</a:t>
            </a:r>
            <a:r>
              <a:rPr lang="ru-RU" dirty="0" smtClean="0"/>
              <a:t> </a:t>
            </a:r>
            <a:r>
              <a:rPr lang="ru-RU" dirty="0" err="1" smtClean="0"/>
              <a:t>телезйомок</a:t>
            </a:r>
            <a:r>
              <a:rPr lang="ru-RU" dirty="0" smtClean="0"/>
              <a:t> </a:t>
            </a:r>
          </a:p>
          <a:p>
            <a:r>
              <a:rPr lang="ru-RU" dirty="0" smtClean="0"/>
              <a:t>12.Збір за право на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аукціонів</a:t>
            </a:r>
            <a:r>
              <a:rPr lang="ru-RU" dirty="0" smtClean="0"/>
              <a:t>, конкурсного </a:t>
            </a:r>
            <a:r>
              <a:rPr lang="ru-RU" dirty="0" err="1" smtClean="0"/>
              <a:t>розпродажу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лотерей </a:t>
            </a:r>
          </a:p>
          <a:p>
            <a:r>
              <a:rPr lang="ru-RU" dirty="0" smtClean="0"/>
              <a:t>13.Комунальний </a:t>
            </a:r>
            <a:r>
              <a:rPr lang="ru-RU" dirty="0" err="1" smtClean="0"/>
              <a:t>податок</a:t>
            </a:r>
            <a:r>
              <a:rPr lang="ru-RU" dirty="0" smtClean="0"/>
              <a:t> </a:t>
            </a:r>
          </a:p>
          <a:p>
            <a:r>
              <a:rPr lang="ru-RU" dirty="0" smtClean="0"/>
              <a:t>14.Збір за </a:t>
            </a:r>
            <a:r>
              <a:rPr lang="ru-RU" dirty="0" err="1" smtClean="0"/>
              <a:t>проїзд</a:t>
            </a:r>
            <a:r>
              <a:rPr lang="ru-RU" dirty="0" smtClean="0"/>
              <a:t> по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прикордонних</a:t>
            </a:r>
            <a:r>
              <a:rPr lang="ru-RU" dirty="0" smtClean="0"/>
              <a:t> областей </a:t>
            </a:r>
            <a:r>
              <a:rPr lang="ru-RU" dirty="0" err="1" smtClean="0"/>
              <a:t>з</a:t>
            </a:r>
            <a:r>
              <a:rPr lang="ru-RU" dirty="0" smtClean="0"/>
              <a:t> автотранспорту,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прямує</a:t>
            </a:r>
            <a:r>
              <a:rPr lang="ru-RU" dirty="0" smtClean="0"/>
              <a:t> за кордон </a:t>
            </a:r>
          </a:p>
          <a:p>
            <a:r>
              <a:rPr lang="ru-RU" dirty="0" smtClean="0"/>
              <a:t>15.Збір за </a:t>
            </a:r>
            <a:r>
              <a:rPr lang="ru-RU" dirty="0" err="1" smtClean="0"/>
              <a:t>видачу</a:t>
            </a:r>
            <a:r>
              <a:rPr lang="ru-RU" dirty="0" smtClean="0"/>
              <a:t> </a:t>
            </a:r>
            <a:r>
              <a:rPr lang="ru-RU" dirty="0" err="1" smtClean="0"/>
              <a:t>дозволу</a:t>
            </a:r>
            <a:r>
              <a:rPr lang="ru-RU" dirty="0" smtClean="0"/>
              <a:t> на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Місцеві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податки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збори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Рахунок</a:t>
            </a:r>
            <a:r>
              <a:rPr lang="ru-RU" b="1" dirty="0" smtClean="0"/>
              <a:t> 64 "</a:t>
            </a:r>
            <a:r>
              <a:rPr lang="ru-RU" b="1" dirty="0" err="1" smtClean="0"/>
              <a:t>Розрахунки</a:t>
            </a:r>
            <a:r>
              <a:rPr lang="ru-RU" b="1" dirty="0" smtClean="0"/>
              <a:t> за </a:t>
            </a:r>
            <a:r>
              <a:rPr lang="ru-RU" b="1" dirty="0" err="1" smtClean="0"/>
              <a:t>податками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платежами" </a:t>
            </a:r>
          </a:p>
          <a:p>
            <a:r>
              <a:rPr lang="ru-RU" b="1" dirty="0" err="1" smtClean="0"/>
              <a:t>Рахунок</a:t>
            </a:r>
            <a:r>
              <a:rPr lang="ru-RU" b="1" dirty="0" smtClean="0"/>
              <a:t> 64 "</a:t>
            </a:r>
            <a:r>
              <a:rPr lang="ru-RU" b="1" dirty="0" err="1" smtClean="0"/>
              <a:t>Розрахунки</a:t>
            </a:r>
            <a:r>
              <a:rPr lang="ru-RU" b="1" dirty="0" smtClean="0"/>
              <a:t> за </a:t>
            </a:r>
            <a:r>
              <a:rPr lang="ru-RU" b="1" dirty="0" err="1" smtClean="0"/>
              <a:t>податками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платежами" </a:t>
            </a:r>
            <a:r>
              <a:rPr lang="ru-RU" b="1" dirty="0" err="1" smtClean="0"/>
              <a:t>призначено</a:t>
            </a:r>
            <a:r>
              <a:rPr lang="ru-RU" b="1" dirty="0" smtClean="0"/>
              <a:t> для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за </a:t>
            </a:r>
            <a:r>
              <a:rPr lang="ru-RU" dirty="0" err="1" smtClean="0"/>
              <a:t>усіма</a:t>
            </a:r>
            <a:r>
              <a:rPr lang="ru-RU" dirty="0" smtClean="0"/>
              <a:t> видами </a:t>
            </a:r>
            <a:r>
              <a:rPr lang="ru-RU" dirty="0" err="1" smtClean="0"/>
              <a:t>платежів</a:t>
            </a:r>
            <a:r>
              <a:rPr lang="ru-RU" dirty="0" smtClean="0"/>
              <a:t> до бюджету,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та за </a:t>
            </a:r>
            <a:r>
              <a:rPr lang="ru-RU" dirty="0" err="1" smtClean="0"/>
              <a:t>фінансовими</a:t>
            </a:r>
            <a:r>
              <a:rPr lang="ru-RU" dirty="0" smtClean="0"/>
              <a:t> </a:t>
            </a:r>
            <a:r>
              <a:rPr lang="ru-RU" dirty="0" err="1" smtClean="0"/>
              <a:t>санкціями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справляються</a:t>
            </a:r>
            <a:r>
              <a:rPr lang="ru-RU" dirty="0" smtClean="0"/>
              <a:t> в </a:t>
            </a:r>
            <a:r>
              <a:rPr lang="ru-RU" dirty="0" err="1" smtClean="0"/>
              <a:t>дохід</a:t>
            </a:r>
            <a:r>
              <a:rPr lang="ru-RU" dirty="0" smtClean="0"/>
              <a:t> бюджету. </a:t>
            </a:r>
          </a:p>
          <a:p>
            <a:r>
              <a:rPr lang="ru-RU" dirty="0" smtClean="0"/>
              <a:t>Порядок </a:t>
            </a:r>
            <a:r>
              <a:rPr lang="ru-RU" dirty="0" err="1" smtClean="0"/>
              <a:t>справляння</a:t>
            </a:r>
            <a:r>
              <a:rPr lang="ru-RU" dirty="0" smtClean="0"/>
              <a:t> таких </a:t>
            </a:r>
            <a:r>
              <a:rPr lang="ru-RU" dirty="0" err="1" smtClean="0"/>
              <a:t>платежів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 кредитом </a:t>
            </a:r>
            <a:r>
              <a:rPr lang="ru-RU" dirty="0" err="1" smtClean="0"/>
              <a:t>рахунку</a:t>
            </a:r>
            <a:r>
              <a:rPr lang="ru-RU" dirty="0" smtClean="0"/>
              <a:t> 64 "</a:t>
            </a:r>
            <a:r>
              <a:rPr lang="ru-RU" dirty="0" err="1" smtClean="0"/>
              <a:t>Розрахунки</a:t>
            </a:r>
            <a:r>
              <a:rPr lang="ru-RU" dirty="0" smtClean="0"/>
              <a:t> за </a:t>
            </a:r>
            <a:r>
              <a:rPr lang="ru-RU" dirty="0" err="1" smtClean="0"/>
              <a:t>податками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платежами" </a:t>
            </a:r>
            <a:r>
              <a:rPr lang="ru-RU" dirty="0" err="1" smtClean="0"/>
              <a:t>відображаються</a:t>
            </a:r>
            <a:r>
              <a:rPr lang="ru-RU" dirty="0" smtClean="0"/>
              <a:t> </a:t>
            </a:r>
            <a:r>
              <a:rPr lang="ru-RU" dirty="0" err="1" smtClean="0"/>
              <a:t>нараховані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 до бюджету, за дебетом - </a:t>
            </a:r>
            <a:r>
              <a:rPr lang="ru-RU" dirty="0" err="1" smtClean="0"/>
              <a:t>належні</a:t>
            </a:r>
            <a:r>
              <a:rPr lang="ru-RU" dirty="0" smtClean="0"/>
              <a:t> до </a:t>
            </a:r>
            <a:r>
              <a:rPr lang="ru-RU" dirty="0" err="1" smtClean="0"/>
              <a:t>відшкодування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бюджету </a:t>
            </a:r>
            <a:r>
              <a:rPr lang="ru-RU" dirty="0" err="1" smtClean="0"/>
              <a:t>податки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сплата</a:t>
            </a:r>
            <a:r>
              <a:rPr lang="ru-RU" dirty="0" smtClean="0"/>
              <a:t>, </a:t>
            </a:r>
            <a:r>
              <a:rPr lang="ru-RU" dirty="0" err="1" smtClean="0"/>
              <a:t>списання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Рахунок</a:t>
            </a:r>
            <a:r>
              <a:rPr lang="ru-RU" dirty="0" smtClean="0"/>
              <a:t> 64 "</a:t>
            </a:r>
            <a:r>
              <a:rPr lang="ru-RU" dirty="0" err="1" smtClean="0"/>
              <a:t>Розрахунки</a:t>
            </a:r>
            <a:r>
              <a:rPr lang="ru-RU" dirty="0" smtClean="0"/>
              <a:t> за </a:t>
            </a:r>
            <a:r>
              <a:rPr lang="ru-RU" dirty="0" err="1" smtClean="0"/>
              <a:t>податками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платежами"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субрахунки</a:t>
            </a:r>
            <a:r>
              <a:rPr lang="ru-RU" dirty="0" smtClean="0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641 "</a:t>
            </a:r>
            <a:r>
              <a:rPr lang="ru-RU" b="1" dirty="0" err="1" smtClean="0"/>
              <a:t>Розрахунки</a:t>
            </a:r>
            <a:r>
              <a:rPr lang="ru-RU" b="1" dirty="0" smtClean="0"/>
              <a:t> за </a:t>
            </a:r>
            <a:r>
              <a:rPr lang="ru-RU" b="1" dirty="0" err="1" smtClean="0"/>
              <a:t>податками</a:t>
            </a:r>
            <a:r>
              <a:rPr lang="ru-RU" b="1" dirty="0" smtClean="0"/>
              <a:t>" </a:t>
            </a:r>
            <a:br>
              <a:rPr lang="ru-RU" b="1" dirty="0" smtClean="0"/>
            </a:br>
            <a:r>
              <a:rPr lang="ru-RU" b="1" dirty="0" smtClean="0"/>
              <a:t>642 "</a:t>
            </a:r>
            <a:r>
              <a:rPr lang="ru-RU" b="1" dirty="0" err="1" smtClean="0"/>
              <a:t>Розрахунки</a:t>
            </a:r>
            <a:r>
              <a:rPr lang="ru-RU" b="1" dirty="0" smtClean="0"/>
              <a:t> за </a:t>
            </a:r>
            <a:r>
              <a:rPr lang="ru-RU" b="1" dirty="0" err="1" smtClean="0"/>
              <a:t>обов'язковими</a:t>
            </a:r>
            <a:r>
              <a:rPr lang="ru-RU" b="1" dirty="0" smtClean="0"/>
              <a:t> платежами" </a:t>
            </a:r>
            <a:br>
              <a:rPr lang="ru-RU" b="1" dirty="0" smtClean="0"/>
            </a:br>
            <a:r>
              <a:rPr lang="ru-RU" b="1" dirty="0" smtClean="0"/>
              <a:t>643 "</a:t>
            </a:r>
            <a:r>
              <a:rPr lang="ru-RU" b="1" dirty="0" err="1" smtClean="0"/>
              <a:t>Податкові</a:t>
            </a:r>
            <a:r>
              <a:rPr lang="ru-RU" b="1" dirty="0" smtClean="0"/>
              <a:t> </a:t>
            </a:r>
            <a:r>
              <a:rPr lang="ru-RU" b="1" dirty="0" err="1" smtClean="0"/>
              <a:t>зобов'язання</a:t>
            </a:r>
            <a:r>
              <a:rPr lang="ru-RU" b="1" dirty="0" smtClean="0"/>
              <a:t>"</a:t>
            </a:r>
            <a:br>
              <a:rPr lang="ru-RU" b="1" dirty="0" smtClean="0"/>
            </a:br>
            <a:r>
              <a:rPr lang="ru-RU" b="1" dirty="0" smtClean="0"/>
              <a:t>644 "</a:t>
            </a:r>
            <a:r>
              <a:rPr lang="ru-RU" b="1" dirty="0" err="1" smtClean="0"/>
              <a:t>Податковий</a:t>
            </a:r>
            <a:r>
              <a:rPr lang="ru-RU" b="1" dirty="0" smtClean="0"/>
              <a:t> кредит"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субрахунку</a:t>
            </a:r>
            <a:r>
              <a:rPr lang="ru-RU" dirty="0" smtClean="0"/>
              <a:t> 641 "</a:t>
            </a:r>
            <a:r>
              <a:rPr lang="ru-RU" dirty="0" err="1" smtClean="0"/>
              <a:t>Розрахунки</a:t>
            </a:r>
            <a:r>
              <a:rPr lang="ru-RU" dirty="0" smtClean="0"/>
              <a:t> за </a:t>
            </a:r>
            <a:r>
              <a:rPr lang="ru-RU" dirty="0" err="1" smtClean="0"/>
              <a:t>податками</a:t>
            </a:r>
            <a:r>
              <a:rPr lang="ru-RU" dirty="0" smtClean="0"/>
              <a:t>" </a:t>
            </a:r>
            <a:r>
              <a:rPr lang="ru-RU" dirty="0" err="1" smtClean="0"/>
              <a:t>ведеться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нараховуються</a:t>
            </a:r>
            <a:r>
              <a:rPr lang="ru-RU" dirty="0" smtClean="0"/>
              <a:t> та </a:t>
            </a:r>
            <a:r>
              <a:rPr lang="ru-RU" dirty="0" err="1" smtClean="0"/>
              <a:t>сплачуються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чинного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(</a:t>
            </a:r>
            <a:r>
              <a:rPr lang="ru-RU" dirty="0" err="1" smtClean="0"/>
              <a:t>податок</a:t>
            </a:r>
            <a:r>
              <a:rPr lang="ru-RU" dirty="0" smtClean="0"/>
              <a:t> на </a:t>
            </a:r>
            <a:r>
              <a:rPr lang="ru-RU" dirty="0" err="1" smtClean="0"/>
              <a:t>прибуток</a:t>
            </a:r>
            <a:r>
              <a:rPr lang="ru-RU" dirty="0" smtClean="0"/>
              <a:t>, </a:t>
            </a:r>
            <a:r>
              <a:rPr lang="ru-RU" dirty="0" err="1" smtClean="0"/>
              <a:t>податок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додану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субрахунку</a:t>
            </a:r>
            <a:r>
              <a:rPr lang="ru-RU" dirty="0" smtClean="0"/>
              <a:t> 642 "</a:t>
            </a:r>
            <a:r>
              <a:rPr lang="ru-RU" dirty="0" err="1" smtClean="0"/>
              <a:t>Розрахунки</a:t>
            </a:r>
            <a:r>
              <a:rPr lang="ru-RU" dirty="0" smtClean="0"/>
              <a:t> за </a:t>
            </a:r>
            <a:r>
              <a:rPr lang="ru-RU" dirty="0" err="1" smtClean="0"/>
              <a:t>обов'язковими</a:t>
            </a:r>
            <a:r>
              <a:rPr lang="ru-RU" dirty="0" smtClean="0"/>
              <a:t> платежами" </a:t>
            </a:r>
            <a:r>
              <a:rPr lang="ru-RU" dirty="0" err="1" smtClean="0"/>
              <a:t>ведеться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за </a:t>
            </a:r>
            <a:r>
              <a:rPr lang="ru-RU" dirty="0" err="1" smtClean="0"/>
              <a:t>зборами</a:t>
            </a:r>
            <a:r>
              <a:rPr lang="ru-RU" dirty="0" smtClean="0"/>
              <a:t> (</a:t>
            </a:r>
            <a:r>
              <a:rPr lang="ru-RU" dirty="0" err="1" smtClean="0"/>
              <a:t>обов'язковими</a:t>
            </a:r>
            <a:r>
              <a:rPr lang="ru-RU" dirty="0" smtClean="0"/>
              <a:t> платежами),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справляються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чинного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та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не </a:t>
            </a:r>
            <a:r>
              <a:rPr lang="ru-RU" dirty="0" err="1" smtClean="0"/>
              <a:t>ведеться</a:t>
            </a:r>
            <a:r>
              <a:rPr lang="ru-RU" dirty="0" smtClean="0"/>
              <a:t> на </a:t>
            </a:r>
            <a:r>
              <a:rPr lang="ru-RU" dirty="0" err="1" smtClean="0"/>
              <a:t>рахунку</a:t>
            </a:r>
            <a:r>
              <a:rPr lang="ru-RU" dirty="0" smtClean="0"/>
              <a:t> 65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".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субрахунку</a:t>
            </a:r>
            <a:r>
              <a:rPr lang="ru-RU" dirty="0" smtClean="0"/>
              <a:t> 643 "</a:t>
            </a:r>
            <a:r>
              <a:rPr lang="ru-RU" dirty="0" err="1" smtClean="0"/>
              <a:t>Податкові</a:t>
            </a:r>
            <a:r>
              <a:rPr lang="ru-RU" dirty="0" smtClean="0"/>
              <a:t> </a:t>
            </a:r>
            <a:r>
              <a:rPr lang="ru-RU" dirty="0" err="1" smtClean="0"/>
              <a:t>зобов'язання</a:t>
            </a:r>
            <a:r>
              <a:rPr lang="ru-RU" dirty="0" smtClean="0"/>
              <a:t>" </a:t>
            </a:r>
            <a:r>
              <a:rPr lang="ru-RU" dirty="0" err="1" smtClean="0"/>
              <a:t>ведеться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податку</a:t>
            </a:r>
            <a:r>
              <a:rPr lang="ru-RU" dirty="0" smtClean="0"/>
              <a:t> на </a:t>
            </a:r>
            <a:r>
              <a:rPr lang="ru-RU" dirty="0" err="1" smtClean="0"/>
              <a:t>додану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, </a:t>
            </a:r>
            <a:r>
              <a:rPr lang="ru-RU" dirty="0" err="1" smtClean="0"/>
              <a:t>визначену</a:t>
            </a:r>
            <a:r>
              <a:rPr lang="ru-RU" dirty="0" smtClean="0"/>
              <a:t>,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одержаних</a:t>
            </a:r>
            <a:r>
              <a:rPr lang="ru-RU" dirty="0" smtClean="0"/>
              <a:t> </a:t>
            </a:r>
            <a:r>
              <a:rPr lang="ru-RU" dirty="0" err="1" smtClean="0"/>
              <a:t>авансів</a:t>
            </a:r>
            <a:r>
              <a:rPr lang="ru-RU" dirty="0" smtClean="0"/>
              <a:t> (</a:t>
            </a:r>
            <a:r>
              <a:rPr lang="ru-RU" dirty="0" err="1" smtClean="0"/>
              <a:t>попередньої</a:t>
            </a:r>
            <a:r>
              <a:rPr lang="ru-RU" dirty="0" smtClean="0"/>
              <a:t> оплати) за </a:t>
            </a:r>
            <a:r>
              <a:rPr lang="ru-RU" dirty="0" err="1" smtClean="0"/>
              <a:t>готову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r>
              <a:rPr lang="ru-RU" dirty="0" smtClean="0"/>
              <a:t>,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та </a:t>
            </a:r>
            <a:r>
              <a:rPr lang="ru-RU" dirty="0" err="1" smtClean="0"/>
              <a:t>нематеріальні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,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відвантаженню</a:t>
            </a:r>
            <a:r>
              <a:rPr lang="ru-RU" dirty="0" smtClean="0"/>
              <a:t> (</a:t>
            </a:r>
            <a:r>
              <a:rPr lang="ru-RU" dirty="0" err="1" smtClean="0"/>
              <a:t>виконанню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субрахунку</a:t>
            </a:r>
            <a:r>
              <a:rPr lang="ru-RU" dirty="0" smtClean="0"/>
              <a:t> 644 "</a:t>
            </a:r>
            <a:r>
              <a:rPr lang="ru-RU" dirty="0" err="1" smtClean="0"/>
              <a:t>Податковий</a:t>
            </a:r>
            <a:r>
              <a:rPr lang="ru-RU" dirty="0" smtClean="0"/>
              <a:t> кредит" </a:t>
            </a:r>
            <a:r>
              <a:rPr lang="ru-RU" dirty="0" err="1" smtClean="0"/>
              <a:t>ведеться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податку</a:t>
            </a:r>
            <a:r>
              <a:rPr lang="ru-RU" dirty="0" smtClean="0"/>
              <a:t> на </a:t>
            </a:r>
            <a:r>
              <a:rPr lang="ru-RU" dirty="0" err="1" smtClean="0"/>
              <a:t>додану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яку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право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податкове</a:t>
            </a:r>
            <a:r>
              <a:rPr lang="ru-RU" dirty="0" smtClean="0"/>
              <a:t> </a:t>
            </a:r>
            <a:r>
              <a:rPr lang="ru-RU" dirty="0" err="1" smtClean="0"/>
              <a:t>зобов'язання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Аналітичний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за </a:t>
            </a:r>
            <a:r>
              <a:rPr lang="ru-RU" dirty="0" err="1" smtClean="0"/>
              <a:t>податками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платежами </a:t>
            </a:r>
            <a:r>
              <a:rPr lang="ru-RU" dirty="0" err="1" smtClean="0"/>
              <a:t>ведеться</a:t>
            </a:r>
            <a:r>
              <a:rPr lang="ru-RU" dirty="0" smtClean="0"/>
              <a:t> за </a:t>
            </a:r>
            <a:r>
              <a:rPr lang="ru-RU" dirty="0" err="1" smtClean="0"/>
              <a:t>їх</a:t>
            </a:r>
            <a:r>
              <a:rPr lang="ru-RU" dirty="0" smtClean="0"/>
              <a:t> видами. </a:t>
            </a:r>
          </a:p>
          <a:p>
            <a:r>
              <a:rPr lang="ru-RU" dirty="0" err="1" smtClean="0"/>
              <a:t>Рахунок</a:t>
            </a:r>
            <a:r>
              <a:rPr lang="ru-RU" dirty="0" smtClean="0"/>
              <a:t> 64 "</a:t>
            </a:r>
            <a:r>
              <a:rPr lang="ru-RU" dirty="0" err="1" smtClean="0"/>
              <a:t>Розрахунки</a:t>
            </a:r>
            <a:r>
              <a:rPr lang="ru-RU" dirty="0" smtClean="0"/>
              <a:t> за </a:t>
            </a:r>
            <a:r>
              <a:rPr lang="ru-RU" dirty="0" err="1" smtClean="0"/>
              <a:t>податками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платежами" </a:t>
            </a:r>
            <a:r>
              <a:rPr lang="ru-RU" dirty="0" err="1" smtClean="0"/>
              <a:t>кореспондує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такими </a:t>
            </a:r>
            <a:r>
              <a:rPr lang="ru-RU" dirty="0" err="1" smtClean="0"/>
              <a:t>рахунками</a:t>
            </a:r>
            <a:r>
              <a:rPr lang="ru-RU" dirty="0" smtClean="0"/>
              <a:t>: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518</Words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Види податків</vt:lpstr>
      <vt:lpstr>Структурно логічна схема елементів податкової системи України</vt:lpstr>
      <vt:lpstr>Слайд 3</vt:lpstr>
      <vt:lpstr>Слайд 4</vt:lpstr>
      <vt:lpstr>Слайд 5</vt:lpstr>
      <vt:lpstr>Місцеві податки і збори: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податків</dc:title>
  <dc:creator>y15</dc:creator>
  <cp:lastModifiedBy>y15</cp:lastModifiedBy>
  <cp:revision>7</cp:revision>
  <dcterms:modified xsi:type="dcterms:W3CDTF">2011-12-20T11:52:13Z</dcterms:modified>
</cp:coreProperties>
</file>