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643998" cy="621510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 Облік розрахунків з підзвітними особами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Підзвітні особи — це працівники, які одержали грошовий аванс для оплати витрат, доручених підприємством.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Розрахунки з підзвітними особами виникають в основному при оплаті дрібних господарських витрат і витрат у відрядженнях. Перелік осіб, яким видається аванс під звіт, встановлюється наказом керівника, що служить документом на видачу авансу на господарські потреби, а в разі видачі авансу на відрядження оформ­люється, крім того, і посвідчення про відрядження.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Фактичні витрати, оплачені підзвітними особами, підтверджуються товарними і фіскальними чеками магазинів, квитанція­ми відділень зв’язку, актами </a:t>
            </a:r>
            <a:r>
              <a:rPr lang="uk-UA" b="1" dirty="0" err="1" smtClean="0"/>
              <a:t>куплі-продажу</a:t>
            </a:r>
            <a:r>
              <a:rPr lang="uk-UA" b="1" dirty="0" smtClean="0"/>
              <a:t> — на підтвердження господарських витрат; проїзними документами, квитанціями готелів тощо — на підтвердження витрат на відрядження. Зведеним документом витрат, оплачених підзвітними особами, є авансовий звіт, який складається не пізніше 3-х робочих днів після повернення з відрядження і на наступну добу після одержання авансу на господарські потреби.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Облік розрахунків із підзвітними особами ведеться на рахунку № 372 «Розрахунки з підзвітними особами». На дебет цього рахунка відноситься сума виданого авансу:</a:t>
            </a:r>
            <a:endParaRPr lang="ru-RU" dirty="0" smtClean="0"/>
          </a:p>
          <a:p>
            <a:r>
              <a:rPr lang="uk-UA" dirty="0" smtClean="0"/>
              <a:t>Д-т 372 «Розрахунки з підзвітними особами» </a:t>
            </a:r>
            <a:endParaRPr lang="ru-RU" dirty="0" smtClean="0"/>
          </a:p>
          <a:p>
            <a:r>
              <a:rPr lang="uk-UA" dirty="0" smtClean="0"/>
              <a:t>К-т 30 «Каса».</a:t>
            </a:r>
            <a:endParaRPr lang="ru-RU" dirty="0" smtClean="0"/>
          </a:p>
          <a:p>
            <a:r>
              <a:rPr lang="uk-UA" dirty="0" smtClean="0"/>
              <a:t>За кредитом рахунка 372 обліковуються витрачені суми:</a:t>
            </a:r>
            <a:endParaRPr lang="ru-RU" dirty="0" smtClean="0"/>
          </a:p>
          <a:p>
            <a:r>
              <a:rPr lang="uk-UA" dirty="0" smtClean="0"/>
              <a:t>а) на відрядження:</a:t>
            </a:r>
            <a:endParaRPr lang="ru-RU" dirty="0" smtClean="0"/>
          </a:p>
          <a:p>
            <a:r>
              <a:rPr lang="uk-UA" dirty="0" smtClean="0"/>
              <a:t>Д-т 91 «Загальновиробничі витрати» — за відрядження цехового персоналу,</a:t>
            </a:r>
            <a:endParaRPr lang="ru-RU" dirty="0" smtClean="0"/>
          </a:p>
          <a:p>
            <a:r>
              <a:rPr lang="uk-UA" dirty="0" smtClean="0"/>
              <a:t>Д-т 92 «Адміністративні витратами» — за відрядження загаль­ногосподарського персоналу.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б) на господарські витрати:</a:t>
            </a:r>
            <a:endParaRPr lang="ru-RU" dirty="0" smtClean="0"/>
          </a:p>
          <a:p>
            <a:r>
              <a:rPr lang="uk-UA" dirty="0" smtClean="0"/>
              <a:t>Д-т 20 «Виробничі запаси» </a:t>
            </a:r>
            <a:endParaRPr lang="ru-RU" dirty="0" smtClean="0"/>
          </a:p>
          <a:p>
            <a:r>
              <a:rPr lang="uk-UA" dirty="0" smtClean="0"/>
              <a:t>Д-т 22 «Малоцінні та швидкозношувані предмети» — на вартість придбаних запасів або оплачених витратах на їх перевезення, зберігання</a:t>
            </a:r>
            <a:endParaRPr lang="ru-RU" dirty="0" smtClean="0"/>
          </a:p>
          <a:p>
            <a:r>
              <a:rPr lang="uk-UA" dirty="0" smtClean="0"/>
              <a:t>Д-т 15 «Капітальні інвестиції» — при оплаті витрат на капіталь­не будівництво, придбання основних засобів та нематеріальних активів</a:t>
            </a:r>
            <a:endParaRPr lang="ru-RU" dirty="0" smtClean="0"/>
          </a:p>
          <a:p>
            <a:r>
              <a:rPr lang="uk-UA" dirty="0" smtClean="0"/>
              <a:t>К-т 372 «Розрахунки з підзвітними особами».</a:t>
            </a:r>
            <a:endParaRPr lang="ru-RU" dirty="0" smtClean="0"/>
          </a:p>
          <a:p>
            <a:r>
              <a:rPr lang="uk-UA" dirty="0" smtClean="0"/>
              <a:t>Щодо кожного авансового звіту визначається результат використання авансу. Якщо сума авансу перевищує витрати, невикористана сума повертається у касу:</a:t>
            </a:r>
            <a:endParaRPr lang="ru-RU" dirty="0" smtClean="0"/>
          </a:p>
          <a:p>
            <a:r>
              <a:rPr lang="uk-UA" dirty="0" smtClean="0"/>
              <a:t>Д-т 30 «Каса»</a:t>
            </a:r>
            <a:endParaRPr lang="ru-RU" dirty="0" smtClean="0"/>
          </a:p>
          <a:p>
            <a:r>
              <a:rPr lang="uk-UA" dirty="0" smtClean="0"/>
              <a:t>К-т 372 «Розрахунки з підзвітними особами».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Якщо ж сума фактичних витрат перевищує суму авансу, перевитрата повертається підзвітній особі з каси:</a:t>
            </a:r>
            <a:endParaRPr lang="ru-RU" dirty="0" smtClean="0"/>
          </a:p>
          <a:p>
            <a:r>
              <a:rPr lang="uk-UA" dirty="0" smtClean="0"/>
              <a:t>Д-т 372 «Розрахунки з підзвітними особами» </a:t>
            </a:r>
            <a:endParaRPr lang="ru-RU" dirty="0" smtClean="0"/>
          </a:p>
          <a:p>
            <a:r>
              <a:rPr lang="uk-UA" dirty="0" smtClean="0"/>
              <a:t>К-т 30 «Каса».</a:t>
            </a:r>
            <a:endParaRPr lang="ru-RU" dirty="0" smtClean="0"/>
          </a:p>
          <a:p>
            <a:r>
              <a:rPr lang="uk-UA" dirty="0" smtClean="0"/>
              <a:t>Аналітичний облік розрахунків із підзвітними особами організується у розрізі особових рахунків і щодо кожної авансової суми окремо.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230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2</cp:revision>
  <dcterms:modified xsi:type="dcterms:W3CDTF">2012-01-12T10:29:19Z</dcterms:modified>
</cp:coreProperties>
</file>