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3" r:id="rId1"/>
  </p:sldMasterIdLst>
  <p:notesMasterIdLst>
    <p:notesMasterId r:id="rId66"/>
  </p:notesMasterIdLst>
  <p:handoutMasterIdLst>
    <p:handoutMasterId r:id="rId67"/>
  </p:handoutMasterIdLst>
  <p:sldIdLst>
    <p:sldId id="259" r:id="rId2"/>
    <p:sldId id="265" r:id="rId3"/>
    <p:sldId id="385" r:id="rId4"/>
    <p:sldId id="384" r:id="rId5"/>
    <p:sldId id="394" r:id="rId6"/>
    <p:sldId id="395" r:id="rId7"/>
    <p:sldId id="271" r:id="rId8"/>
    <p:sldId id="386" r:id="rId9"/>
    <p:sldId id="411" r:id="rId10"/>
    <p:sldId id="274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397" r:id="rId24"/>
    <p:sldId id="387" r:id="rId25"/>
    <p:sldId id="398" r:id="rId26"/>
    <p:sldId id="388" r:id="rId27"/>
    <p:sldId id="389" r:id="rId28"/>
    <p:sldId id="390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391" r:id="rId45"/>
    <p:sldId id="427" r:id="rId46"/>
    <p:sldId id="428" r:id="rId47"/>
    <p:sldId id="429" r:id="rId48"/>
    <p:sldId id="430" r:id="rId49"/>
    <p:sldId id="393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367" r:id="rId61"/>
    <p:sldId id="360" r:id="rId62"/>
    <p:sldId id="396" r:id="rId63"/>
    <p:sldId id="293" r:id="rId64"/>
    <p:sldId id="269" r:id="rId6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66FF"/>
    <a:srgbClr val="00FF00"/>
    <a:srgbClr val="FF6600"/>
    <a:srgbClr val="FF99FF"/>
    <a:srgbClr val="CC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9296" autoAdjust="0"/>
  </p:normalViewPr>
  <p:slideViewPr>
    <p:cSldViewPr>
      <p:cViewPr>
        <p:scale>
          <a:sx n="60" d="100"/>
          <a:sy n="60" d="100"/>
        </p:scale>
        <p:origin x="-22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1E5EE-C54B-4D20-BDC0-6FB401499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92FA79-B58D-4409-A2FC-BD79671CA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37167-6557-4C82-B968-DCB3566C211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609CD-E4FE-4FC3-AC18-497BBDFAD4D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A8DCF-2352-4F2E-BA6A-80A06071B237}" type="slidenum">
              <a:rPr lang="ru-RU" smtClean="0"/>
              <a:pPr/>
              <a:t>61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41AB8-28DE-4CF1-BE87-4B223A536C09}" type="slidenum">
              <a:rPr lang="ru-RU" smtClean="0"/>
              <a:pPr/>
              <a:t>64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0A3E7-CA5E-4057-BB5D-31E69D3A68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68FEB-B754-42D5-BBDA-D08EAB8FA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26563-D37F-4A49-8C94-C885FC071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E498A-9833-4A2B-9099-9CDCDAF409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2D41A31-290A-4136-BEF1-23DD4FBD7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D7165-436C-4F33-A706-23C09CE83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28346-5C9A-4752-A8CB-EF3B2A343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1141-38BE-4D73-9AB8-016C61B209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5446-8274-4BC0-B565-9327D7041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EB559-CAB2-4B19-8C11-0E3C175A0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08EC7-0954-43AD-BF4D-A4975BD54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6FEBE3-55AD-46FF-9E00-7A56CE54C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&#1084;&#1072;&#1075;&#1072;&#1079;&#1080;&#1085;&#1080;%20&#1084;&#1110;&#1089;&#1090;&#1072;.p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/>
          <p:cNvSpPr>
            <a:spLocks noChangeArrowheads="1" noChangeShapeType="1" noTextEdit="1"/>
          </p:cNvSpPr>
          <p:nvPr/>
        </p:nvSpPr>
        <p:spPr bwMode="auto">
          <a:xfrm>
            <a:off x="5470525" y="2286000"/>
            <a:ext cx="3673475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7" name="WordArt 16"/>
          <p:cNvSpPr>
            <a:spLocks noChangeArrowheads="1" noChangeShapeType="1" noTextEdit="1"/>
          </p:cNvSpPr>
          <p:nvPr/>
        </p:nvSpPr>
        <p:spPr bwMode="auto">
          <a:xfrm>
            <a:off x="785813" y="500063"/>
            <a:ext cx="7500937" cy="23574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Тема : Система керування</a:t>
            </a:r>
          </a:p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  базами даних</a:t>
            </a:r>
          </a:p>
          <a:p>
            <a:pPr algn="ctr"/>
            <a:endParaRPr lang="ru-RU" sz="44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5000636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err="1" smtClean="0">
                <a:solidFill>
                  <a:srgbClr val="00FF00"/>
                </a:solidFill>
              </a:rPr>
              <a:t>Викладач</a:t>
            </a:r>
            <a:r>
              <a:rPr lang="ru-RU" sz="2400" b="1" dirty="0" smtClean="0">
                <a:solidFill>
                  <a:srgbClr val="00FF00"/>
                </a:solidFill>
              </a:rPr>
              <a:t> : </a:t>
            </a:r>
            <a:r>
              <a:rPr lang="ru-RU" sz="2400" b="1" dirty="0" err="1" smtClean="0">
                <a:solidFill>
                  <a:srgbClr val="00FF00"/>
                </a:solidFill>
              </a:rPr>
              <a:t>Болотинюк</a:t>
            </a:r>
            <a:r>
              <a:rPr lang="ru-RU" sz="2400" b="1" dirty="0" smtClean="0">
                <a:solidFill>
                  <a:srgbClr val="00FF00"/>
                </a:solidFill>
              </a:rPr>
              <a:t> </a:t>
            </a:r>
            <a:r>
              <a:rPr lang="ru-RU" sz="2400" b="1" dirty="0" err="1" smtClean="0">
                <a:solidFill>
                  <a:srgbClr val="00FF00"/>
                </a:solidFill>
              </a:rPr>
              <a:t>Іван</a:t>
            </a:r>
            <a:r>
              <a:rPr lang="ru-RU" sz="2400" b="1" dirty="0" smtClean="0">
                <a:solidFill>
                  <a:srgbClr val="00FF00"/>
                </a:solidFill>
              </a:rPr>
              <a:t> Мирославович</a:t>
            </a:r>
          </a:p>
        </p:txBody>
      </p:sp>
      <p:pic>
        <p:nvPicPr>
          <p:cNvPr id="16389" name="Picture 22" descr="H:\Portfolio Hrabatin lesia\dopomigni materialy\Всеукраїнський туристичний журнал КАРПАТИ_ Туризм_ Відпочинок.files\head_fro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5648325"/>
            <a:ext cx="52863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5643563" y="2571750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Працюй наполегливо,</a:t>
            </a:r>
            <a:endParaRPr lang="ru-RU" sz="2400" b="1" i="1"/>
          </a:p>
          <a:p>
            <a:r>
              <a:rPr lang="uk-UA" sz="2400" b="1" i="1"/>
              <a:t>швидко, старанно,</a:t>
            </a:r>
            <a:endParaRPr lang="ru-RU" sz="2400" b="1" i="1"/>
          </a:p>
          <a:p>
            <a:r>
              <a:rPr lang="uk-UA" sz="2400" b="1" i="1"/>
              <a:t>щоб кожна хвилина</a:t>
            </a:r>
            <a:endParaRPr lang="ru-RU" sz="2400" b="1" i="1"/>
          </a:p>
          <a:p>
            <a:r>
              <a:rPr lang="uk-UA" sz="2400" b="1" i="1"/>
              <a:t>не втратилась марно.</a:t>
            </a:r>
            <a:endParaRPr lang="ru-RU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85725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3 “ ВІРЮ НЕ ВІРЮ”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271462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uk-UA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7300" dirty="0" smtClean="0"/>
              <a:t>1.Прошу </a:t>
            </a:r>
            <a:r>
              <a:rPr lang="uk-UA" sz="7300" dirty="0" smtClean="0"/>
              <a:t>бути моїм опонентом ________________ </a:t>
            </a:r>
            <a:br>
              <a:rPr lang="uk-UA" sz="7300" dirty="0" smtClean="0"/>
            </a:br>
            <a:r>
              <a:rPr lang="uk-UA" sz="7300" dirty="0" smtClean="0"/>
              <a:t>СКБД MS Access дає можливість встановлювати зв’язки між таблицями. </a:t>
            </a:r>
          </a:p>
          <a:p>
            <a:pPr>
              <a:defRPr/>
            </a:pPr>
            <a:endParaRPr lang="uk-UA" sz="2000" dirty="0">
              <a:cs typeface="Times New Roman" pitchFamily="18" charset="0"/>
            </a:endParaRPr>
          </a:p>
        </p:txBody>
      </p:sp>
      <p:pic>
        <p:nvPicPr>
          <p:cNvPr id="5" name="Рисунок 4" descr="127074582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1714488"/>
            <a:ext cx="1214414" cy="808544"/>
          </a:xfrm>
          <a:prstGeom prst="rect">
            <a:avLst/>
          </a:prstGeom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69645"/>
            <a:ext cx="2071670" cy="148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14620"/>
            <a:ext cx="84296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2.СКБД — це програма, за допомогою якої здійснюється збереження, обробка та пошук інформації в базах даних.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786082"/>
          </a:xfrm>
        </p:spPr>
        <p:txBody>
          <a:bodyPr>
            <a:normAutofit/>
          </a:bodyPr>
          <a:lstStyle/>
          <a:p>
            <a:r>
              <a:rPr lang="uk-UA" sz="3500" dirty="0" smtClean="0"/>
              <a:t>3.СКБД MS Access дає можливість проводити різні розрахунки.</a:t>
            </a:r>
            <a:endParaRPr lang="ru-RU" sz="3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67280"/>
            <a:ext cx="89297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4.За допомогою звіту є можливість вивести на печать необхідні зведення в тому вигляді, у якому потрібно. </a:t>
            </a:r>
            <a:endParaRPr lang="uk-UA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85992"/>
            <a:ext cx="83582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5.Створену БД неможливо редагувати. </a:t>
            </a:r>
            <a:endParaRPr lang="uk-UA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6.ЗАПИТ — засіб перетворення інформації в базах даних. </a:t>
            </a:r>
            <a:endParaRPr lang="uk-UA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00306"/>
            <a:ext cx="85011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7.За допомогою запитів можна переглядати, аналізувати і змінювати дані з однієї чи декількох таблиць. </a:t>
            </a:r>
            <a:endParaRPr lang="uk-UA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0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500" dirty="0" smtClean="0"/>
              <a:t>8.Головним моментом під час створення БД є її проектування.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6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9.Поле, яке однозначно </a:t>
            </a:r>
            <a:r>
              <a:rPr lang="ru-RU" sz="3500" dirty="0" err="1" smtClean="0"/>
              <a:t>ідентифікує</a:t>
            </a:r>
            <a:r>
              <a:rPr lang="ru-RU" sz="3500" dirty="0" smtClean="0"/>
              <a:t> </a:t>
            </a:r>
            <a:r>
              <a:rPr lang="ru-RU" sz="3500" dirty="0" err="1" smtClean="0"/>
              <a:t>запис</a:t>
            </a:r>
            <a:r>
              <a:rPr lang="ru-RU" sz="3500" dirty="0" smtClean="0"/>
              <a:t> в </a:t>
            </a:r>
            <a:r>
              <a:rPr lang="ru-RU" sz="3500" dirty="0" err="1" smtClean="0"/>
              <a:t>таблиці</a:t>
            </a:r>
            <a:r>
              <a:rPr lang="ru-RU" sz="3500" dirty="0" smtClean="0"/>
              <a:t>, </a:t>
            </a:r>
            <a:r>
              <a:rPr lang="ru-RU" sz="3500" dirty="0" err="1" smtClean="0"/>
              <a:t>називається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ключовим</a:t>
            </a:r>
            <a:r>
              <a:rPr lang="ru-RU" sz="3500" dirty="0" smtClean="0"/>
              <a:t>. </a:t>
            </a: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10.Для </a:t>
            </a:r>
            <a:r>
              <a:rPr lang="ru-RU" sz="3500" dirty="0" err="1" smtClean="0"/>
              <a:t>створення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зв’язків</a:t>
            </a:r>
            <a:r>
              <a:rPr lang="ru-RU" sz="3500" dirty="0" smtClean="0"/>
              <a:t> </a:t>
            </a:r>
            <a:r>
              <a:rPr lang="ru-RU" sz="3500" dirty="0" err="1" smtClean="0"/>
              <a:t>між</a:t>
            </a:r>
            <a:r>
              <a:rPr lang="ru-RU" sz="3500" dirty="0" smtClean="0"/>
              <a:t> </a:t>
            </a:r>
            <a:r>
              <a:rPr lang="ru-RU" sz="3500" dirty="0" err="1" smtClean="0"/>
              <a:t>таблицями</a:t>
            </a:r>
            <a:r>
              <a:rPr lang="ru-RU" sz="3500" dirty="0" smtClean="0"/>
              <a:t> не </a:t>
            </a:r>
            <a:r>
              <a:rPr lang="ru-RU" sz="3500" dirty="0" err="1" smtClean="0"/>
              <a:t>обов’язково</a:t>
            </a:r>
            <a:r>
              <a:rPr lang="ru-RU" sz="3500" dirty="0" smtClean="0"/>
              <a:t> </a:t>
            </a:r>
            <a:r>
              <a:rPr lang="ru-RU" sz="3500" dirty="0" err="1" smtClean="0"/>
              <a:t>створювати</a:t>
            </a:r>
            <a:r>
              <a:rPr lang="ru-RU" sz="3500" dirty="0" smtClean="0"/>
              <a:t> </a:t>
            </a:r>
            <a:r>
              <a:rPr lang="ru-RU" sz="3500" dirty="0" err="1" smtClean="0"/>
              <a:t>ключові</a:t>
            </a:r>
            <a:r>
              <a:rPr lang="ru-RU" sz="3500" dirty="0" smtClean="0"/>
              <a:t> поля. </a:t>
            </a: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Рисунок 6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286375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8"/>
          <p:cNvSpPr>
            <a:spLocks noChangeArrowheads="1" noChangeShapeType="1" noTextEdit="1"/>
          </p:cNvSpPr>
          <p:nvPr/>
        </p:nvSpPr>
        <p:spPr bwMode="auto">
          <a:xfrm>
            <a:off x="714375" y="142875"/>
            <a:ext cx="7488238" cy="881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ЗАВДАННЯ УРОКУ :</a:t>
            </a:r>
          </a:p>
        </p:txBody>
      </p:sp>
      <p:sp>
        <p:nvSpPr>
          <p:cNvPr id="16390" name="Text Box 13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715272" y="5572140"/>
            <a:ext cx="1071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2400" b="1" i="1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800" b="1" i="1" dirty="0" err="1">
                <a:solidFill>
                  <a:srgbClr val="FFFF00"/>
                </a:solidFill>
              </a:rPr>
              <a:t>міжпредметні</a:t>
            </a:r>
            <a:r>
              <a:rPr lang="ru-RU" sz="800" b="1" i="1" dirty="0">
                <a:solidFill>
                  <a:srgbClr val="FFFF00"/>
                </a:solidFill>
              </a:rPr>
              <a:t> </a:t>
            </a:r>
            <a:r>
              <a:rPr lang="ru-RU" sz="800" b="1" i="1" dirty="0" err="1">
                <a:solidFill>
                  <a:srgbClr val="FFFF00"/>
                </a:solidFill>
              </a:rPr>
              <a:t>звязки</a:t>
            </a:r>
            <a:endParaRPr lang="ru-RU" sz="800" b="1" i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uk-UA" sz="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Мотивація</a:t>
            </a:r>
            <a:endParaRPr lang="ru-RU" sz="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14438"/>
            <a:ext cx="9144000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Monotype Corsiva" pitchFamily="66" charset="0"/>
              </a:rPr>
              <a:t>Узагальнити та систематизувати знання учнів з теми «Система управління базами даних».</a:t>
            </a:r>
            <a:endParaRPr lang="ru-RU" sz="3200" dirty="0">
              <a:latin typeface="Monotype Corsiva" pitchFamily="66" charset="0"/>
            </a:endParaRPr>
          </a:p>
          <a:p>
            <a:pPr>
              <a:defRPr/>
            </a:pPr>
            <a:r>
              <a:rPr lang="uk-UA" sz="3200" dirty="0">
                <a:latin typeface="Monotype Corsiva" pitchFamily="66" charset="0"/>
              </a:rPr>
              <a:t>Застосовувати знання з управлінням базами даних  та використання  її у практичній діяльності торгових підприємств.</a:t>
            </a:r>
            <a:endParaRPr lang="ru-RU" sz="3200" dirty="0">
              <a:latin typeface="Monotype Corsiva" pitchFamily="66" charset="0"/>
            </a:endParaRPr>
          </a:p>
          <a:p>
            <a:pPr>
              <a:defRPr/>
            </a:pPr>
            <a:r>
              <a:rPr lang="uk-UA" sz="3200" dirty="0">
                <a:latin typeface="Monotype Corsiva" pitchFamily="66" charset="0"/>
              </a:rPr>
              <a:t> Проаналізувати вплив програмного забезпечення СУБД на успішність та прибутковість  підприємства.</a:t>
            </a:r>
            <a:endParaRPr lang="ru-RU" sz="3200" dirty="0">
              <a:latin typeface="Monotype Corsiva" pitchFamily="66" charset="0"/>
            </a:endParaRPr>
          </a:p>
          <a:p>
            <a:pPr>
              <a:defRPr/>
            </a:pPr>
            <a:r>
              <a:rPr lang="uk-UA" sz="3200" dirty="0">
                <a:latin typeface="Monotype Corsiva" pitchFamily="66" charset="0"/>
              </a:rPr>
              <a:t>4 </a:t>
            </a:r>
            <a:r>
              <a:rPr lang="ru-RU" sz="3200" dirty="0">
                <a:latin typeface="Monotype Corsiva" pitchFamily="66" charset="0"/>
              </a:rPr>
              <a:t>. </a:t>
            </a:r>
            <a:r>
              <a:rPr lang="ru-RU" sz="3200" dirty="0" err="1">
                <a:latin typeface="Monotype Corsiva" pitchFamily="66" charset="0"/>
              </a:rPr>
              <a:t>Запропонувати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конкретні</a:t>
            </a:r>
            <a:r>
              <a:rPr lang="ru-RU" sz="3200" dirty="0">
                <a:latin typeface="Monotype Corsiva" pitchFamily="66" charset="0"/>
              </a:rPr>
              <a:t> заходи  </a:t>
            </a:r>
            <a:r>
              <a:rPr lang="ru-RU" sz="3200" dirty="0" err="1">
                <a:latin typeface="Monotype Corsiva" pitchFamily="66" charset="0"/>
              </a:rPr>
              <a:t>щодо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покращення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uk-UA" sz="3200" dirty="0">
                <a:latin typeface="Monotype Corsiva" pitchFamily="66" charset="0"/>
              </a:rPr>
              <a:t>ведення даних.</a:t>
            </a:r>
            <a:endParaRPr lang="ru-RU" sz="3200" dirty="0">
              <a:latin typeface="Monotype Corsiva" pitchFamily="66" charset="0"/>
            </a:endParaRPr>
          </a:p>
          <a:p>
            <a:pPr marL="514350" indent="-514350">
              <a:defRPr/>
            </a:pPr>
            <a:endParaRPr lang="uk-UA" sz="3000" b="1" i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414" name="Рисунок 8" descr="201205161838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72125"/>
            <a:ext cx="1770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892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11.Запит </a:t>
            </a:r>
            <a:r>
              <a:rPr lang="ru-RU" sz="3500" dirty="0" err="1" smtClean="0"/>
              <a:t>з</a:t>
            </a:r>
            <a:r>
              <a:rPr lang="ru-RU" sz="3500" dirty="0" smtClean="0"/>
              <a:t> параметром </a:t>
            </a:r>
            <a:r>
              <a:rPr lang="ru-RU" sz="3500" dirty="0" err="1" smtClean="0"/>
              <a:t>можна</a:t>
            </a:r>
            <a:r>
              <a:rPr lang="ru-RU" sz="3500" dirty="0" smtClean="0"/>
              <a:t> </a:t>
            </a:r>
            <a:r>
              <a:rPr lang="ru-RU" sz="3500" dirty="0" err="1" smtClean="0"/>
              <a:t>замінити</a:t>
            </a:r>
            <a:r>
              <a:rPr lang="ru-RU" sz="3500" dirty="0" smtClean="0"/>
              <a:t> на </a:t>
            </a:r>
            <a:r>
              <a:rPr lang="ru-RU" sz="3500" dirty="0" err="1" smtClean="0"/>
              <a:t>використання</a:t>
            </a:r>
            <a:r>
              <a:rPr lang="ru-RU" sz="3500" dirty="0" smtClean="0"/>
              <a:t> простого </a:t>
            </a:r>
            <a:r>
              <a:rPr lang="ru-RU" sz="3500" dirty="0" err="1" smtClean="0"/>
              <a:t>фільтру</a:t>
            </a:r>
            <a:r>
              <a:rPr lang="ru-RU" sz="3500" dirty="0" smtClean="0"/>
              <a:t>.</a:t>
            </a: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500" dirty="0" smtClean="0"/>
              <a:t>12.Не </a:t>
            </a:r>
            <a:r>
              <a:rPr lang="ru-RU" sz="3500" dirty="0" err="1" smtClean="0"/>
              <a:t>має</a:t>
            </a:r>
            <a:r>
              <a:rPr lang="ru-RU" sz="3500" dirty="0" smtClean="0"/>
              <a:t> </a:t>
            </a:r>
            <a:r>
              <a:rPr lang="ru-RU" sz="3500" dirty="0" err="1" smtClean="0"/>
              <a:t>ніякої</a:t>
            </a:r>
            <a:r>
              <a:rPr lang="ru-RU" sz="3500" dirty="0" smtClean="0"/>
              <a:t> </a:t>
            </a:r>
            <a:r>
              <a:rPr lang="ru-RU" sz="3500" dirty="0" err="1" smtClean="0"/>
              <a:t>різниці</a:t>
            </a:r>
            <a:r>
              <a:rPr lang="ru-RU" sz="3500" dirty="0" smtClean="0"/>
              <a:t> </a:t>
            </a:r>
            <a:r>
              <a:rPr lang="ru-RU" sz="3500" dirty="0" err="1" smtClean="0"/>
              <a:t>між</a:t>
            </a:r>
            <a:r>
              <a:rPr lang="ru-RU" sz="3500" dirty="0" smtClean="0"/>
              <a:t> </a:t>
            </a:r>
            <a:endParaRPr lang="ru-RU" sz="35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3500" dirty="0" err="1" smtClean="0"/>
              <a:t>фільтром</a:t>
            </a:r>
            <a:r>
              <a:rPr lang="ru-RU" sz="3500" dirty="0" smtClean="0"/>
              <a:t> </a:t>
            </a:r>
            <a:r>
              <a:rPr lang="ru-RU" sz="3500" dirty="0" smtClean="0"/>
              <a:t>та запитом.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50" y="0"/>
            <a:ext cx="85725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Конкурс 3 “ ВІРЮ НЕ ВІРЮ”</a:t>
            </a:r>
            <a:endParaRPr kumimoji="0" lang="uk-UA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500" dirty="0" smtClean="0"/>
              <a:t>13.ФОРМА — </a:t>
            </a:r>
            <a:r>
              <a:rPr lang="ru-RU" sz="3500" dirty="0" err="1" smtClean="0"/>
              <a:t>об'єкт</a:t>
            </a:r>
            <a:r>
              <a:rPr lang="ru-RU" sz="3500" dirty="0" smtClean="0"/>
              <a:t> на </a:t>
            </a:r>
            <a:r>
              <a:rPr lang="ru-RU" sz="3500" dirty="0" err="1" smtClean="0"/>
              <a:t>екрані</a:t>
            </a:r>
            <a:r>
              <a:rPr lang="ru-RU" sz="3500" dirty="0" smtClean="0"/>
              <a:t>, за </a:t>
            </a:r>
            <a:r>
              <a:rPr lang="ru-RU" sz="3500" dirty="0" err="1" smtClean="0"/>
              <a:t>допомогою</a:t>
            </a:r>
            <a:r>
              <a:rPr lang="ru-RU" sz="3500" dirty="0" smtClean="0"/>
              <a:t> </a:t>
            </a:r>
            <a:r>
              <a:rPr lang="ru-RU" sz="3500" dirty="0" err="1" smtClean="0"/>
              <a:t>якого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організується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взаємодія</a:t>
            </a:r>
            <a:r>
              <a:rPr lang="ru-RU" sz="3500" dirty="0" smtClean="0"/>
              <a:t> </a:t>
            </a:r>
            <a:r>
              <a:rPr lang="ru-RU" sz="3500" dirty="0" err="1" smtClean="0"/>
              <a:t>користувача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базою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.</a:t>
            </a: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00" cy="85725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3 “ ВІРЮ НЕ ВІРЮ”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14.Правильна робота БД не </a:t>
            </a:r>
            <a:r>
              <a:rPr lang="ru-RU" sz="3500" dirty="0" err="1" smtClean="0"/>
              <a:t>залежить</a:t>
            </a:r>
            <a:r>
              <a:rPr lang="ru-RU" sz="3500" dirty="0" smtClean="0"/>
              <a:t> </a:t>
            </a:r>
            <a:r>
              <a:rPr lang="ru-RU" sz="3500" dirty="0" err="1" smtClean="0"/>
              <a:t>від</a:t>
            </a:r>
            <a:r>
              <a:rPr lang="ru-RU" sz="3500" dirty="0" smtClean="0"/>
              <a:t> того, як вона </a:t>
            </a:r>
            <a:r>
              <a:rPr lang="ru-RU" sz="3500" dirty="0" err="1" smtClean="0"/>
              <a:t>спроектована</a:t>
            </a:r>
            <a:r>
              <a:rPr lang="ru-RU" sz="3500" dirty="0" smtClean="0"/>
              <a:t>. </a:t>
            </a:r>
            <a:endParaRPr lang="ru-RU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85725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3 “ ВІРЮ НЕ ВІРЮ”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12858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15.Підпорядкована </a:t>
            </a:r>
            <a:r>
              <a:rPr lang="ru-RU" sz="3500" dirty="0" smtClean="0"/>
              <a:t>форма – </a:t>
            </a:r>
            <a:r>
              <a:rPr lang="ru-RU" sz="3500" dirty="0" err="1" smtClean="0"/>
              <a:t>це</a:t>
            </a:r>
            <a:r>
              <a:rPr lang="ru-RU" sz="3500" dirty="0" smtClean="0"/>
              <a:t> </a:t>
            </a:r>
            <a:r>
              <a:rPr lang="ru-RU" sz="3500" dirty="0" err="1" smtClean="0"/>
              <a:t>форма</a:t>
            </a:r>
            <a:r>
              <a:rPr lang="ru-RU" sz="3500" dirty="0" smtClean="0"/>
              <a:t>, яка </a:t>
            </a:r>
            <a:r>
              <a:rPr lang="ru-RU" sz="3500" dirty="0" err="1" smtClean="0"/>
              <a:t>знаходиться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всередині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іншої</a:t>
            </a:r>
            <a:r>
              <a:rPr lang="ru-RU" sz="3500" dirty="0" smtClean="0"/>
              <a:t> </a:t>
            </a:r>
            <a:r>
              <a:rPr lang="ru-RU" sz="3500" dirty="0" err="1" smtClean="0"/>
              <a:t>форми</a:t>
            </a:r>
            <a:r>
              <a:rPr lang="ru-RU" sz="3500" dirty="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endParaRPr lang="uk-UA" sz="2000" dirty="0">
              <a:cs typeface="Times New Roman" pitchFamily="18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Конкурс 3 “ ВІРЮ НЕ ВІРЮ”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15430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500" dirty="0" smtClean="0"/>
              <a:t>16.Головним </a:t>
            </a:r>
            <a:r>
              <a:rPr lang="ru-RU" sz="3500" dirty="0" smtClean="0"/>
              <a:t>моментом </a:t>
            </a:r>
            <a:r>
              <a:rPr lang="ru-RU" sz="3500" dirty="0" err="1" smtClean="0"/>
              <a:t>під</a:t>
            </a:r>
            <a:r>
              <a:rPr lang="ru-RU" sz="3500" dirty="0" smtClean="0"/>
              <a:t> час </a:t>
            </a:r>
            <a:r>
              <a:rPr lang="ru-RU" sz="3500" dirty="0" err="1" smtClean="0"/>
              <a:t>створення</a:t>
            </a:r>
            <a:r>
              <a:rPr lang="ru-RU" sz="3500" dirty="0" smtClean="0"/>
              <a:t> БД </a:t>
            </a:r>
            <a:r>
              <a:rPr lang="ru-RU" sz="3500" dirty="0" err="1" smtClean="0"/>
              <a:t>є</a:t>
            </a:r>
            <a:r>
              <a:rPr lang="uk-UA" sz="3500" dirty="0" smtClean="0"/>
              <a:t> </a:t>
            </a:r>
            <a:r>
              <a:rPr lang="uk-UA" sz="3500" dirty="0" err="1" smtClean="0"/>
              <a:t>зтворення</a:t>
            </a:r>
            <a:r>
              <a:rPr lang="uk-UA" sz="3500" dirty="0" smtClean="0"/>
              <a:t> запиту</a:t>
            </a:r>
            <a:r>
              <a:rPr lang="uk-UA" sz="3500" dirty="0" smtClean="0"/>
              <a:t>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sz="17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(Підрахунок балів)</a:t>
            </a:r>
            <a:endParaRPr lang="ru-RU" sz="17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the-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6054346"/>
            <a:ext cx="1071538" cy="80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Конкурс 4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Поєднай</a:t>
            </a:r>
            <a:r>
              <a:rPr lang="ru-RU" b="1" dirty="0" smtClean="0">
                <a:solidFill>
                  <a:srgbClr val="FFFF00"/>
                </a:solidFill>
              </a:rPr>
              <a:t> правильно»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34498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dirty="0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та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колонки в </a:t>
            </a:r>
            <a:r>
              <a:rPr lang="ru-RU" dirty="0" err="1" smtClean="0"/>
              <a:t>іншій</a:t>
            </a:r>
            <a:r>
              <a:rPr lang="ru-RU" dirty="0" smtClean="0"/>
              <a:t>. Команда, яка перша </a:t>
            </a:r>
            <a:r>
              <a:rPr lang="ru-RU" dirty="0" err="1" smtClean="0"/>
              <a:t>виконає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зачитує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, 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Максимальна </a:t>
            </a:r>
            <a:r>
              <a:rPr lang="ru-RU" dirty="0" err="1" smtClean="0">
                <a:solidFill>
                  <a:srgbClr val="FFFF00"/>
                </a:solidFill>
              </a:rPr>
              <a:t>кількість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балів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правильність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виконання</a:t>
            </a:r>
            <a:r>
              <a:rPr lang="ru-RU" dirty="0" smtClean="0">
                <a:solidFill>
                  <a:srgbClr val="FFFF00"/>
                </a:solidFill>
              </a:rPr>
              <a:t> – 5 </a:t>
            </a:r>
            <a:r>
              <a:rPr lang="ru-RU" dirty="0" err="1" smtClean="0">
                <a:solidFill>
                  <a:srgbClr val="FFFF00"/>
                </a:solidFill>
              </a:rPr>
              <a:t>балів</a:t>
            </a:r>
            <a:r>
              <a:rPr lang="ru-RU" dirty="0" smtClean="0">
                <a:solidFill>
                  <a:srgbClr val="FFFF00"/>
                </a:solidFill>
              </a:rPr>
              <a:t>. У </a:t>
            </a:r>
            <a:r>
              <a:rPr lang="ru-RU" dirty="0" err="1" smtClean="0">
                <a:solidFill>
                  <a:srgbClr val="FFFF00"/>
                </a:solidFill>
              </a:rPr>
              <a:t>випадку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якщо</a:t>
            </a:r>
            <a:r>
              <a:rPr lang="ru-RU" dirty="0" smtClean="0">
                <a:solidFill>
                  <a:srgbClr val="FFFF00"/>
                </a:solidFill>
              </a:rPr>
              <a:t> команда </a:t>
            </a:r>
            <a:r>
              <a:rPr lang="ru-RU" dirty="0" err="1" smtClean="0">
                <a:solidFill>
                  <a:srgbClr val="FFFF00"/>
                </a:solidFill>
              </a:rPr>
              <a:t>помиляється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інші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команди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можуть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надати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правильну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відповідь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отримати</a:t>
            </a:r>
            <a:r>
              <a:rPr lang="ru-RU" dirty="0" smtClean="0">
                <a:solidFill>
                  <a:srgbClr val="FFFF00"/>
                </a:solidFill>
              </a:rPr>
              <a:t> 1 бал.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6" descr="d39d488b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643579"/>
            <a:ext cx="207166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Конкурс 4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«</a:t>
            </a:r>
            <a:r>
              <a:rPr lang="ru-RU" b="1" dirty="0" err="1" smtClean="0">
                <a:solidFill>
                  <a:srgbClr val="FFFF00"/>
                </a:solidFill>
              </a:rPr>
              <a:t>Поєднай</a:t>
            </a:r>
            <a:r>
              <a:rPr lang="ru-RU" b="1" dirty="0" smtClean="0">
                <a:solidFill>
                  <a:srgbClr val="FFFF00"/>
                </a:solidFill>
              </a:rPr>
              <a:t> правильно»</a:t>
            </a:r>
          </a:p>
        </p:txBody>
      </p:sp>
      <p:pic>
        <p:nvPicPr>
          <p:cNvPr id="25603" name="Содержимое 3" descr="поэднай правельн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4000528"/>
          </a:xfrm>
        </p:spPr>
      </p:pic>
      <p:pic>
        <p:nvPicPr>
          <p:cNvPr id="4" name="Рисунок 6" descr="d39d488b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9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5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Вікторина</a:t>
            </a:r>
            <a:r>
              <a:rPr lang="ru-RU" b="1" dirty="0" smtClean="0"/>
              <a:t>» 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Маємо</a:t>
            </a:r>
            <a:r>
              <a:rPr lang="ru-RU" dirty="0" smtClean="0"/>
              <a:t> словник </a:t>
            </a:r>
            <a:r>
              <a:rPr lang="ru-RU" dirty="0" err="1" smtClean="0"/>
              <a:t>з</a:t>
            </a:r>
            <a:r>
              <a:rPr lang="ru-RU" dirty="0" smtClean="0"/>
              <a:t> 20 </a:t>
            </a:r>
            <a:r>
              <a:rPr lang="ru-RU" dirty="0" err="1" smtClean="0"/>
              <a:t>термінів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вивченої</a:t>
            </a:r>
            <a:r>
              <a:rPr lang="ru-RU" dirty="0" smtClean="0"/>
              <a:t> теми. </a:t>
            </a:r>
            <a:r>
              <a:rPr lang="ru-RU" dirty="0" err="1" smtClean="0"/>
              <a:t>Задається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по колу по 1 </a:t>
            </a:r>
            <a:r>
              <a:rPr lang="ru-RU" dirty="0" err="1" smtClean="0"/>
              <a:t>визначенню</a:t>
            </a:r>
            <a:r>
              <a:rPr lang="ru-RU" dirty="0" smtClean="0"/>
              <a:t>. На </a:t>
            </a:r>
            <a:r>
              <a:rPr lang="ru-RU" dirty="0" err="1" smtClean="0"/>
              <a:t>обговорення</a:t>
            </a:r>
            <a:r>
              <a:rPr lang="ru-RU" dirty="0" smtClean="0"/>
              <a:t> 10с,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команда повинна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– 1 бал. 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команда </a:t>
            </a:r>
            <a:r>
              <a:rPr lang="ru-RU" dirty="0" err="1" smtClean="0"/>
              <a:t>помиляється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smtClean="0"/>
              <a:t>0,5 </a:t>
            </a:r>
            <a:r>
              <a:rPr lang="ru-RU" dirty="0" smtClean="0"/>
              <a:t>бала. </a:t>
            </a:r>
            <a:endParaRPr lang="ru-RU" dirty="0"/>
          </a:p>
        </p:txBody>
      </p:sp>
      <p:pic>
        <p:nvPicPr>
          <p:cNvPr id="4" name="Рисунок 3" descr="127074582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26267"/>
            <a:ext cx="2000232" cy="1331733"/>
          </a:xfrm>
          <a:prstGeom prst="rect">
            <a:avLst/>
          </a:prstGeom>
        </p:spPr>
      </p:pic>
      <p:pic>
        <p:nvPicPr>
          <p:cNvPr id="5" name="Рисунок 4" descr="Виктор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56450"/>
            <a:ext cx="2643174" cy="1604929"/>
          </a:xfrm>
          <a:prstGeom prst="rect">
            <a:avLst/>
          </a:prstGeom>
        </p:spPr>
      </p:pic>
      <p:pic>
        <p:nvPicPr>
          <p:cNvPr id="6" name="Рисунок 5" descr="190bb8eda7e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367148"/>
            <a:ext cx="1714480" cy="1490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3500" dirty="0" smtClean="0"/>
              <a:t>. </a:t>
            </a:r>
            <a:r>
              <a:rPr lang="ru-RU" sz="3500" dirty="0" err="1" smtClean="0"/>
              <a:t>Сукупність</a:t>
            </a:r>
            <a:r>
              <a:rPr lang="ru-RU" sz="3500" dirty="0" smtClean="0"/>
              <a:t> </a:t>
            </a:r>
            <a:r>
              <a:rPr lang="ru-RU" sz="3500" dirty="0" err="1" smtClean="0"/>
              <a:t>взаємозалежних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спеціально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організованих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інформаційних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масивів</a:t>
            </a:r>
            <a:r>
              <a:rPr lang="ru-RU" sz="3500" dirty="0" smtClean="0"/>
              <a:t>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припускає</a:t>
            </a:r>
            <a:r>
              <a:rPr lang="ru-RU" sz="3500" dirty="0" smtClean="0"/>
              <a:t> </a:t>
            </a:r>
            <a:r>
              <a:rPr lang="ru-RU" sz="3500" dirty="0" err="1" smtClean="0"/>
              <a:t>можливість</a:t>
            </a:r>
            <a:r>
              <a:rPr lang="ru-RU" sz="3500" dirty="0" smtClean="0"/>
              <a:t> </a:t>
            </a:r>
            <a:r>
              <a:rPr lang="ru-RU" sz="3500" dirty="0" err="1" smtClean="0"/>
              <a:t>їх</a:t>
            </a:r>
            <a:r>
              <a:rPr lang="ru-RU" sz="3500" dirty="0" smtClean="0"/>
              <a:t> </a:t>
            </a:r>
            <a:r>
              <a:rPr lang="ru-RU" sz="3500" dirty="0" err="1" smtClean="0"/>
              <a:t>використання</a:t>
            </a:r>
            <a:r>
              <a:rPr lang="ru-RU" sz="3500" dirty="0" smtClean="0"/>
              <a:t> в </a:t>
            </a:r>
            <a:r>
              <a:rPr lang="ru-RU" sz="3500" dirty="0" err="1" smtClean="0"/>
              <a:t>прикладних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програмах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БАЗА </a:t>
            </a:r>
            <a:r>
              <a:rPr lang="ru-RU" dirty="0" smtClean="0"/>
              <a:t>ДАНИХ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436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/>
              <a:t>Мотивація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8578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Працюючи сьогодні у свої х власних підприємствах  торгівлі ви повинні відмітити, що саме вами керує і на який кінцевий результат ви розраховуєте, тому зверніть будь-ласка на наступні вимоги:  завдання</a:t>
            </a:r>
          </a:p>
          <a:p>
            <a:pPr lvl="1">
              <a:defRPr/>
            </a:pPr>
            <a:r>
              <a:rPr lang="uk-UA" sz="1800" b="1" u="sng" dirty="0" smtClean="0">
                <a:solidFill>
                  <a:schemeClr val="bg1"/>
                </a:solidFill>
              </a:rPr>
              <a:t>З </a:t>
            </a:r>
            <a:r>
              <a:rPr lang="uk-UA" sz="1800" b="1" u="sng" dirty="0" smtClean="0">
                <a:solidFill>
                  <a:schemeClr val="bg1"/>
                </a:solidFill>
              </a:rPr>
              <a:t>цим матеріалом ви уже ознайомленні і вивчали його на заняттях </a:t>
            </a:r>
            <a:r>
              <a:rPr lang="uk-UA" sz="1800" b="1" u="sng" dirty="0" smtClean="0">
                <a:solidFill>
                  <a:schemeClr val="bg1"/>
                </a:solidFill>
              </a:rPr>
              <a:t>і надіє</a:t>
            </a:r>
            <a:r>
              <a:rPr lang="ru-RU" sz="1800" b="1" u="sng" dirty="0" err="1" smtClean="0">
                <a:solidFill>
                  <a:schemeClr val="bg1"/>
                </a:solidFill>
              </a:rPr>
              <a:t>ся</a:t>
            </a:r>
            <a:r>
              <a:rPr lang="uk-UA" sz="1800" b="1" u="sng" dirty="0" smtClean="0">
                <a:solidFill>
                  <a:schemeClr val="bg1"/>
                </a:solidFill>
              </a:rPr>
              <a:t>, </a:t>
            </a:r>
            <a:r>
              <a:rPr lang="uk-UA" sz="1800" b="1" u="sng" dirty="0" smtClean="0">
                <a:solidFill>
                  <a:schemeClr val="bg1"/>
                </a:solidFill>
              </a:rPr>
              <a:t>що з цим домашнім завданням, яке виконує роль власною пошукової роботи, ви впорались. </a:t>
            </a:r>
            <a:endParaRPr lang="ru-RU" sz="18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По ходу уроку ми з цим  розробленим Вами особистим  матеріалом  ознайомимось і належним чином буде оцінено.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Так як сьогоденний працівник сфери  торгівлі має бути висококваліфікованим, з високими професійними здібностями, йти в ногу із сучасним досягненням науки і техніки, тому наше завдання сьогодні продемонструвати вміння   комп’ютеризувати результати нашої роботи.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Наш  сьогоднішній змодельований урок-гра спрямований на набуття і підвищення фаховий знань агента з комерційної діяльності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 На виховання особистих якостей, почуття відповідальності за результати діяльності свого підприємства.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uk-UA" sz="16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/>
              <a:t>2. </a:t>
            </a:r>
            <a:r>
              <a:rPr lang="ru-RU" sz="3500" dirty="0" err="1" smtClean="0"/>
              <a:t>Розділ</a:t>
            </a:r>
            <a:r>
              <a:rPr lang="ru-RU" sz="3500" dirty="0" smtClean="0"/>
              <a:t> </a:t>
            </a:r>
            <a:r>
              <a:rPr lang="ru-RU" sz="3500" dirty="0" err="1" smtClean="0"/>
              <a:t>оперативної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пам'яті</a:t>
            </a:r>
            <a:r>
              <a:rPr lang="ru-RU" sz="3500" dirty="0" smtClean="0"/>
              <a:t> </a:t>
            </a:r>
            <a:r>
              <a:rPr lang="ru-RU" sz="3500" dirty="0" err="1" smtClean="0"/>
              <a:t>комп'ютера</a:t>
            </a:r>
            <a:r>
              <a:rPr lang="ru-RU" sz="3500" dirty="0" smtClean="0"/>
              <a:t>, </a:t>
            </a:r>
            <a:r>
              <a:rPr lang="ru-RU" sz="3500" dirty="0" err="1" smtClean="0"/>
              <a:t>призначений</a:t>
            </a:r>
            <a:r>
              <a:rPr lang="ru-RU" sz="3500" dirty="0" smtClean="0"/>
              <a:t> для </a:t>
            </a:r>
            <a:r>
              <a:rPr lang="ru-RU" sz="3500" dirty="0" err="1" smtClean="0"/>
              <a:t>проміжного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зберігання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інформації</a:t>
            </a:r>
            <a:r>
              <a:rPr lang="ru-RU" sz="3500" dirty="0" smtClean="0"/>
              <a:t> при </a:t>
            </a:r>
            <a:r>
              <a:rPr lang="ru-RU" sz="3500" dirty="0" err="1" smtClean="0"/>
              <a:t>виконанні</a:t>
            </a:r>
            <a:r>
              <a:rPr lang="ru-RU" sz="3500" dirty="0" smtClean="0"/>
              <a:t> </a:t>
            </a:r>
            <a:r>
              <a:rPr lang="ru-RU" sz="3500" dirty="0" err="1" smtClean="0"/>
              <a:t>операції</a:t>
            </a:r>
            <a:r>
              <a:rPr lang="ru-RU" sz="3500" dirty="0" smtClean="0"/>
              <a:t> </a:t>
            </a:r>
            <a:r>
              <a:rPr lang="ru-RU" sz="3500" dirty="0" err="1" smtClean="0"/>
              <a:t>копіювання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переміщення</a:t>
            </a:r>
            <a:r>
              <a:rPr lang="ru-RU" sz="3500" dirty="0" smtClean="0"/>
              <a:t>.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БУФЕР ОБМІНУ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3. </a:t>
            </a:r>
            <a:r>
              <a:rPr lang="ru-RU" sz="3600" dirty="0" err="1" smtClean="0"/>
              <a:t>Переміщення</a:t>
            </a:r>
            <a:r>
              <a:rPr lang="ru-RU" sz="3600" dirty="0" smtClean="0"/>
              <a:t> в </a:t>
            </a:r>
            <a:r>
              <a:rPr lang="ru-RU" sz="3600" dirty="0" err="1" smtClean="0"/>
              <a:t>зазначене</a:t>
            </a:r>
            <a:r>
              <a:rPr lang="ru-RU" sz="3600" dirty="0" smtClean="0"/>
              <a:t> </a:t>
            </a:r>
            <a:r>
              <a:rPr lang="ru-RU" sz="3600" dirty="0" err="1" smtClean="0"/>
              <a:t>заздалегідь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інформації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знаходиться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в</a:t>
            </a:r>
            <a:r>
              <a:rPr lang="ru-RU" sz="3600" dirty="0" smtClean="0"/>
              <a:t> </a:t>
            </a:r>
            <a:r>
              <a:rPr lang="ru-RU" sz="3600" dirty="0" err="1" smtClean="0"/>
              <a:t>буфері</a:t>
            </a:r>
            <a:r>
              <a:rPr lang="ru-RU" sz="3600" dirty="0" smtClean="0"/>
              <a:t> </a:t>
            </a:r>
            <a:r>
              <a:rPr lang="ru-RU" sz="3600" dirty="0" err="1" smtClean="0"/>
              <a:t>обміну</a:t>
            </a:r>
            <a:r>
              <a:rPr lang="ru-RU" sz="3600" dirty="0" smtClean="0"/>
              <a:t>. При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інформація</a:t>
            </a:r>
            <a:r>
              <a:rPr lang="ru-RU" sz="3600" dirty="0" smtClean="0"/>
              <a:t> </a:t>
            </a:r>
            <a:r>
              <a:rPr lang="ru-RU" sz="3600" dirty="0" err="1" smtClean="0"/>
              <a:t>залишається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буфері</a:t>
            </a:r>
            <a:r>
              <a:rPr lang="ru-RU" sz="3600" dirty="0" smtClean="0"/>
              <a:t> </a:t>
            </a:r>
            <a:r>
              <a:rPr lang="ru-RU" sz="3600" dirty="0" err="1" smtClean="0"/>
              <a:t>обміну</a:t>
            </a:r>
            <a:r>
              <a:rPr lang="ru-RU" sz="3600" dirty="0" smtClean="0"/>
              <a:t>.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використовуватись</a:t>
            </a:r>
            <a:r>
              <a:rPr lang="ru-RU" sz="3600" dirty="0" smtClean="0"/>
              <a:t> </a:t>
            </a:r>
            <a:r>
              <a:rPr lang="ru-RU" sz="3600" dirty="0" err="1" smtClean="0"/>
              <a:t>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разів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ВСТАВКА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4. </a:t>
            </a:r>
            <a:r>
              <a:rPr lang="ru-RU" sz="3600" dirty="0" err="1" smtClean="0"/>
              <a:t>Таблиця</a:t>
            </a:r>
            <a:r>
              <a:rPr lang="ru-RU" sz="3600" dirty="0" smtClean="0"/>
              <a:t> </a:t>
            </a:r>
            <a:r>
              <a:rPr lang="ru-RU" sz="3600" dirty="0" err="1" smtClean="0"/>
              <a:t>чи</a:t>
            </a:r>
            <a:r>
              <a:rPr lang="ru-RU" sz="3600" dirty="0" smtClean="0"/>
              <a:t> запит, на </a:t>
            </a:r>
            <a:r>
              <a:rPr lang="ru-RU" sz="3600" dirty="0" err="1" smtClean="0"/>
              <a:t>основі</a:t>
            </a:r>
            <a:r>
              <a:rPr lang="ru-RU" sz="3600" dirty="0" smtClean="0"/>
              <a:t> </a:t>
            </a:r>
            <a:r>
              <a:rPr lang="ru-RU" sz="3600" dirty="0" err="1" smtClean="0"/>
              <a:t>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базується</a:t>
            </a:r>
            <a:r>
              <a:rPr lang="ru-RU" sz="3600" dirty="0" smtClean="0"/>
              <a:t> форма </a:t>
            </a:r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 smtClean="0"/>
              <a:t>звіт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000636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ДЖЕРЕЛО ДАНИХ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5. Фрагмент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містить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окремий</a:t>
            </a:r>
            <a:r>
              <a:rPr lang="ru-RU" sz="3600" dirty="0" smtClean="0"/>
              <a:t> </a:t>
            </a:r>
            <a:r>
              <a:rPr lang="ru-RU" sz="3600" dirty="0" err="1" smtClean="0"/>
              <a:t>конкретний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ЗАПИС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6. </a:t>
            </a:r>
            <a:r>
              <a:rPr lang="ru-RU" sz="3600" dirty="0" err="1" smtClean="0"/>
              <a:t>Засіб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інформації</a:t>
            </a:r>
            <a:r>
              <a:rPr lang="ru-RU" sz="3600" dirty="0" smtClean="0"/>
              <a:t> в базах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ЗАПИТ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7. </a:t>
            </a:r>
            <a:r>
              <a:rPr lang="ru-RU" sz="3600" dirty="0" err="1" smtClean="0"/>
              <a:t>Засіб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представлення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 на </a:t>
            </a:r>
            <a:r>
              <a:rPr lang="ru-RU" sz="3600" dirty="0" err="1" smtClean="0"/>
              <a:t>папері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ЗВІТ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8. </a:t>
            </a:r>
            <a:r>
              <a:rPr lang="ru-RU" sz="3600" dirty="0" err="1" smtClean="0"/>
              <a:t>Обмін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електронної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таблиці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сумісними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програмними</a:t>
            </a:r>
            <a:r>
              <a:rPr lang="ru-RU" sz="3600" dirty="0" smtClean="0"/>
              <a:t> продуктами.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(ІМПОРТ І ЕКСПОРТ ДАНИХ)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9. Поле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містить</a:t>
            </a:r>
            <a:r>
              <a:rPr lang="ru-RU" sz="3600" dirty="0" smtClean="0"/>
              <a:t> </a:t>
            </a:r>
            <a:r>
              <a:rPr lang="ru-RU" sz="3600" dirty="0" err="1" smtClean="0"/>
              <a:t>неповторювану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об'єкт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служить для </a:t>
            </a:r>
            <a:r>
              <a:rPr lang="ru-RU" sz="3600" dirty="0" err="1" smtClean="0"/>
              <a:t>однозначної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ідентифікації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відповідного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об'єкту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r>
              <a:rPr lang="ru-RU" sz="3600" dirty="0" smtClean="0"/>
              <a:t>. (КЛЮЧОВЕ ПОЛЕ)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(КЛЮЧОВЕ ПОЛЕ)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10. </a:t>
            </a:r>
            <a:r>
              <a:rPr lang="ru-RU" sz="3600" dirty="0" err="1" smtClean="0"/>
              <a:t>Спеціальний</a:t>
            </a:r>
            <a:r>
              <a:rPr lang="ru-RU" sz="3600" dirty="0" smtClean="0"/>
              <a:t> режим </a:t>
            </a:r>
            <a:r>
              <a:rPr lang="ru-RU" sz="3600" dirty="0" err="1" smtClean="0"/>
              <a:t>функціонування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керування</a:t>
            </a:r>
            <a:r>
              <a:rPr lang="ru-RU" sz="3600" dirty="0" smtClean="0"/>
              <a:t> базою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призначений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таблиць</a:t>
            </a:r>
            <a:r>
              <a:rPr lang="ru-RU" sz="3600" dirty="0" smtClean="0"/>
              <a:t>, </a:t>
            </a:r>
            <a:r>
              <a:rPr lang="ru-RU" sz="3600" dirty="0" err="1" smtClean="0"/>
              <a:t>розробки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запитів</a:t>
            </a:r>
            <a:r>
              <a:rPr lang="ru-RU" sz="3600" dirty="0" smtClean="0"/>
              <a:t>, форм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даними</a:t>
            </a:r>
            <a:r>
              <a:rPr lang="ru-RU" sz="3600" dirty="0" smtClean="0"/>
              <a:t>. (КОНСТРУКТОР)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(КОНСТРУКТОР)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11. </a:t>
            </a:r>
            <a:r>
              <a:rPr lang="ru-RU" sz="3600" dirty="0" err="1" smtClean="0"/>
              <a:t>Програма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допомагає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користувачу</a:t>
            </a:r>
            <a:r>
              <a:rPr lang="ru-RU" sz="3600" dirty="0" smtClean="0"/>
              <a:t> </a:t>
            </a:r>
            <a:r>
              <a:rPr lang="ru-RU" sz="3600" dirty="0" err="1" smtClean="0"/>
              <a:t>зробити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дії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підвищеної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складності</a:t>
            </a:r>
            <a:r>
              <a:rPr lang="ru-RU" sz="3600" dirty="0" smtClean="0"/>
              <a:t> (</a:t>
            </a:r>
            <a:r>
              <a:rPr lang="ru-RU" sz="3600" dirty="0" err="1" smtClean="0"/>
              <a:t>установити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програму</a:t>
            </a:r>
            <a:r>
              <a:rPr lang="ru-RU" sz="3600" dirty="0" smtClean="0"/>
              <a:t>, </a:t>
            </a:r>
            <a:r>
              <a:rPr lang="ru-RU" sz="3600" dirty="0" err="1" smtClean="0"/>
              <a:t>зробити</a:t>
            </a:r>
            <a:r>
              <a:rPr lang="ru-RU" sz="3600" dirty="0" smtClean="0"/>
              <a:t> запит, форму </a:t>
            </a:r>
            <a:r>
              <a:rPr lang="ru-RU" sz="3600" dirty="0" err="1" smtClean="0"/>
              <a:t>і</a:t>
            </a:r>
            <a:r>
              <a:rPr lang="ru-RU" sz="3600" dirty="0" smtClean="0"/>
              <a:t> т.п.). (МАЙСТЕР)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(МАЙСТЕР)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4"/>
          <p:cNvGrpSpPr>
            <a:grpSpLocks/>
          </p:cNvGrpSpPr>
          <p:nvPr/>
        </p:nvGrpSpPr>
        <p:grpSpPr bwMode="auto">
          <a:xfrm>
            <a:off x="3143250" y="2643188"/>
            <a:ext cx="3455988" cy="1871662"/>
            <a:chOff x="3583" y="2568"/>
            <a:chExt cx="2177" cy="1179"/>
          </a:xfrm>
        </p:grpSpPr>
        <p:sp>
          <p:nvSpPr>
            <p:cNvPr id="19476" name="Oval 7"/>
            <p:cNvSpPr>
              <a:spLocks noChangeArrowheads="1"/>
            </p:cNvSpPr>
            <p:nvPr/>
          </p:nvSpPr>
          <p:spPr bwMode="auto">
            <a:xfrm>
              <a:off x="3583" y="2568"/>
              <a:ext cx="2177" cy="11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94" y="2880"/>
              <a:ext cx="1588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3399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Покупець</a:t>
              </a:r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3399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, </a:t>
              </a:r>
              <a:r>
                <a:rPr lang="ru-RU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3399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клієнт</a:t>
              </a:r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3399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</p:grpSp>
      <p:grpSp>
        <p:nvGrpSpPr>
          <p:cNvPr id="19459" name="Group 15"/>
          <p:cNvGrpSpPr>
            <a:grpSpLocks/>
          </p:cNvGrpSpPr>
          <p:nvPr/>
        </p:nvGrpSpPr>
        <p:grpSpPr bwMode="auto">
          <a:xfrm>
            <a:off x="0" y="0"/>
            <a:ext cx="4465638" cy="1800225"/>
            <a:chOff x="158" y="754"/>
            <a:chExt cx="2813" cy="1134"/>
          </a:xfrm>
        </p:grpSpPr>
        <p:sp>
          <p:nvSpPr>
            <p:cNvPr id="19473" name="Rectangle 4"/>
            <p:cNvSpPr>
              <a:spLocks noChangeArrowheads="1"/>
            </p:cNvSpPr>
            <p:nvPr/>
          </p:nvSpPr>
          <p:spPr bwMode="auto">
            <a:xfrm>
              <a:off x="158" y="754"/>
              <a:ext cx="2813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4" y="845"/>
              <a:ext cx="1951" cy="9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«</a:t>
              </a:r>
              <a:r>
                <a:rPr lang="ru-RU" sz="3600" kern="10" dirty="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АНДРіК</a:t>
              </a:r>
              <a:r>
                <a:rPr lang="ru-RU" sz="36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"</a:t>
              </a:r>
              <a:endPara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947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58" y="1298"/>
              <a:ext cx="635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ПП</a:t>
              </a:r>
            </a:p>
          </p:txBody>
        </p:sp>
      </p:grpSp>
      <p:sp>
        <p:nvSpPr>
          <p:cNvPr id="19460" name="Rectangle 17"/>
          <p:cNvSpPr>
            <a:spLocks noChangeArrowheads="1"/>
          </p:cNvSpPr>
          <p:nvPr/>
        </p:nvSpPr>
        <p:spPr bwMode="auto">
          <a:xfrm>
            <a:off x="4678363" y="0"/>
            <a:ext cx="446563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WordArt 18"/>
          <p:cNvSpPr>
            <a:spLocks noChangeArrowheads="1" noChangeShapeType="1" noTextEdit="1"/>
          </p:cNvSpPr>
          <p:nvPr/>
        </p:nvSpPr>
        <p:spPr bwMode="auto">
          <a:xfrm>
            <a:off x="6046788" y="214313"/>
            <a:ext cx="3097212" cy="147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Над</a:t>
            </a:r>
            <a:r>
              <a:rPr lang="uk-U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2" name="WordArt 19"/>
          <p:cNvSpPr>
            <a:spLocks noChangeArrowheads="1" noChangeShapeType="1" noTextEdit="1"/>
          </p:cNvSpPr>
          <p:nvPr/>
        </p:nvSpPr>
        <p:spPr bwMode="auto">
          <a:xfrm>
            <a:off x="5000625" y="571500"/>
            <a:ext cx="10080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ПП</a:t>
            </a: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0" y="5057775"/>
            <a:ext cx="446563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WordArt 22"/>
          <p:cNvSpPr>
            <a:spLocks noChangeArrowheads="1" noChangeShapeType="1" noTextEdit="1"/>
          </p:cNvSpPr>
          <p:nvPr/>
        </p:nvSpPr>
        <p:spPr bwMode="auto">
          <a:xfrm>
            <a:off x="1214438" y="5378450"/>
            <a:ext cx="3097212" cy="147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Неспенимі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5" name="WordArt 23"/>
          <p:cNvSpPr>
            <a:spLocks noChangeArrowheads="1" noChangeShapeType="1" noTextEdit="1"/>
          </p:cNvSpPr>
          <p:nvPr/>
        </p:nvSpPr>
        <p:spPr bwMode="auto">
          <a:xfrm>
            <a:off x="214313" y="5786438"/>
            <a:ext cx="10080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ТЗоВ</a:t>
            </a:r>
          </a:p>
        </p:txBody>
      </p:sp>
      <p:sp>
        <p:nvSpPr>
          <p:cNvPr id="19466" name="Line 26"/>
          <p:cNvSpPr>
            <a:spLocks noChangeShapeType="1"/>
          </p:cNvSpPr>
          <p:nvPr/>
        </p:nvSpPr>
        <p:spPr bwMode="auto">
          <a:xfrm flipV="1">
            <a:off x="4857750" y="1857375"/>
            <a:ext cx="2571750" cy="785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28"/>
          <p:cNvSpPr>
            <a:spLocks noChangeShapeType="1"/>
          </p:cNvSpPr>
          <p:nvPr/>
        </p:nvSpPr>
        <p:spPr bwMode="auto">
          <a:xfrm flipH="1" flipV="1">
            <a:off x="1857375" y="1857375"/>
            <a:ext cx="3000375" cy="785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29"/>
          <p:cNvSpPr>
            <a:spLocks noChangeShapeType="1"/>
          </p:cNvSpPr>
          <p:nvPr/>
        </p:nvSpPr>
        <p:spPr bwMode="auto">
          <a:xfrm flipH="1">
            <a:off x="1428750" y="4500563"/>
            <a:ext cx="3643313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Rectangle 21"/>
          <p:cNvSpPr>
            <a:spLocks noChangeArrowheads="1"/>
          </p:cNvSpPr>
          <p:nvPr/>
        </p:nvSpPr>
        <p:spPr bwMode="auto">
          <a:xfrm>
            <a:off x="4678363" y="5057775"/>
            <a:ext cx="446563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Line 28"/>
          <p:cNvSpPr>
            <a:spLocks noChangeShapeType="1"/>
          </p:cNvSpPr>
          <p:nvPr/>
        </p:nvSpPr>
        <p:spPr bwMode="auto">
          <a:xfrm>
            <a:off x="5072063" y="4500563"/>
            <a:ext cx="2786062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WordArt 19"/>
          <p:cNvSpPr>
            <a:spLocks noChangeArrowheads="1" noChangeShapeType="1" noTextEdit="1"/>
          </p:cNvSpPr>
          <p:nvPr/>
        </p:nvSpPr>
        <p:spPr bwMode="auto">
          <a:xfrm>
            <a:off x="4714875" y="5500688"/>
            <a:ext cx="10080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ПП</a:t>
            </a:r>
          </a:p>
        </p:txBody>
      </p:sp>
      <p:sp>
        <p:nvSpPr>
          <p:cNvPr id="19472" name="WordArt 18"/>
          <p:cNvSpPr>
            <a:spLocks noChangeArrowheads="1" noChangeShapeType="1" noTextEdit="1"/>
          </p:cNvSpPr>
          <p:nvPr/>
        </p:nvSpPr>
        <p:spPr bwMode="auto">
          <a:xfrm>
            <a:off x="6046788" y="5378450"/>
            <a:ext cx="3097212" cy="147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Дельта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12. Список </a:t>
            </a:r>
            <a:r>
              <a:rPr lang="ru-RU" sz="3600" dirty="0" err="1" smtClean="0"/>
              <a:t>дій</a:t>
            </a:r>
            <a:r>
              <a:rPr lang="ru-RU" sz="3600" dirty="0" smtClean="0"/>
              <a:t>, </a:t>
            </a:r>
            <a:r>
              <a:rPr lang="ru-RU" sz="3600" dirty="0" err="1" smtClean="0"/>
              <a:t>операцій</a:t>
            </a:r>
            <a:r>
              <a:rPr lang="ru-RU" sz="3600" dirty="0" smtClean="0"/>
              <a:t>, </a:t>
            </a:r>
            <a:r>
              <a:rPr lang="ru-RU" sz="3600" dirty="0" err="1" smtClean="0"/>
              <a:t>доступних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користувачу</a:t>
            </a:r>
            <a:r>
              <a:rPr lang="ru-RU" sz="3600" dirty="0" smtClean="0"/>
              <a:t> в </a:t>
            </a:r>
            <a:r>
              <a:rPr lang="ru-RU" sz="3600" dirty="0" err="1" smtClean="0"/>
              <a:t>прикладній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програмі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(МЕНЮ)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13. Область </a:t>
            </a:r>
            <a:r>
              <a:rPr lang="ru-RU" sz="3600" dirty="0" err="1" smtClean="0"/>
              <a:t>екрана</a:t>
            </a:r>
            <a:r>
              <a:rPr lang="ru-RU" sz="3600" dirty="0" smtClean="0"/>
              <a:t> MS </a:t>
            </a:r>
            <a:r>
              <a:rPr lang="ru-RU" sz="3600" dirty="0" err="1" smtClean="0"/>
              <a:t>Access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містить</a:t>
            </a:r>
            <a:r>
              <a:rPr lang="ru-RU" sz="3600" dirty="0" smtClean="0"/>
              <a:t> </a:t>
            </a:r>
            <a:r>
              <a:rPr lang="ru-RU" sz="3600" dirty="0" err="1" smtClean="0"/>
              <a:t>зразки</a:t>
            </a:r>
            <a:r>
              <a:rPr lang="ru-RU" sz="3600" dirty="0" smtClean="0"/>
              <a:t> </a:t>
            </a:r>
            <a:r>
              <a:rPr lang="ru-RU" sz="3600" dirty="0" err="1" smtClean="0"/>
              <a:t>інструментів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включати</a:t>
            </a:r>
            <a:r>
              <a:rPr lang="ru-RU" sz="3600" dirty="0" smtClean="0"/>
              <a:t> до складу </a:t>
            </a:r>
            <a:r>
              <a:rPr lang="ru-RU" sz="3600" dirty="0" err="1" smtClean="0"/>
              <a:t>форми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(ПАНЕЛЬ ЕЛЕМЕНТІВ)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14. Секретна </a:t>
            </a:r>
            <a:r>
              <a:rPr lang="ru-RU" sz="3600" dirty="0" err="1" smtClean="0"/>
              <a:t>послідовність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символів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служить для </a:t>
            </a:r>
            <a:r>
              <a:rPr lang="ru-RU" sz="3600" dirty="0" err="1" smtClean="0"/>
              <a:t>ідентифікації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користувача</a:t>
            </a:r>
            <a:r>
              <a:rPr lang="ru-RU" sz="3600" dirty="0" smtClean="0"/>
              <a:t>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(ПАРОЛЬ)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15. Фрагмент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містить</a:t>
            </a:r>
            <a:r>
              <a:rPr lang="ru-RU" sz="3600" dirty="0" smtClean="0"/>
              <a:t> </a:t>
            </a:r>
            <a:r>
              <a:rPr lang="ru-RU" sz="3600" dirty="0" err="1" smtClean="0"/>
              <a:t>однотипну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об'єкти</a:t>
            </a:r>
            <a:r>
              <a:rPr lang="ru-RU" sz="3600" dirty="0" smtClean="0"/>
              <a:t>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. 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(ПОЛЕ)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500" dirty="0" smtClean="0"/>
              <a:t> </a:t>
            </a:r>
            <a:r>
              <a:rPr lang="ru-RU" sz="3500" dirty="0" smtClean="0"/>
              <a:t>16. База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, у </a:t>
            </a:r>
            <a:r>
              <a:rPr lang="ru-RU" sz="3500" dirty="0" err="1" smtClean="0"/>
              <a:t>якій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інформація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організована</a:t>
            </a:r>
            <a:r>
              <a:rPr lang="ru-RU" sz="3500" dirty="0" smtClean="0"/>
              <a:t> </a:t>
            </a:r>
            <a:r>
              <a:rPr lang="ru-RU" sz="3500" dirty="0" err="1" smtClean="0"/>
              <a:t>у</a:t>
            </a:r>
            <a:r>
              <a:rPr lang="ru-RU" sz="3500" dirty="0" smtClean="0"/>
              <a:t> </a:t>
            </a:r>
            <a:r>
              <a:rPr lang="ru-RU" sz="3500" dirty="0" err="1" smtClean="0"/>
              <a:t>вигляді</a:t>
            </a:r>
            <a:r>
              <a:rPr lang="ru-RU" sz="3500" dirty="0" smtClean="0"/>
              <a:t> </a:t>
            </a:r>
            <a:r>
              <a:rPr lang="ru-RU" sz="3500" dirty="0" err="1" smtClean="0"/>
              <a:t>двомірних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таблиць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зв'язків</a:t>
            </a:r>
            <a:r>
              <a:rPr lang="ru-RU" sz="3500" dirty="0" smtClean="0"/>
              <a:t> (</a:t>
            </a:r>
            <a:r>
              <a:rPr lang="ru-RU" sz="3500" dirty="0" err="1" smtClean="0"/>
              <a:t>відношень</a:t>
            </a:r>
            <a:r>
              <a:rPr lang="ru-RU" sz="3500" dirty="0" smtClean="0"/>
              <a:t>) </a:t>
            </a:r>
            <a:r>
              <a:rPr lang="ru-RU" sz="3500" dirty="0" err="1" smtClean="0"/>
              <a:t>між</a:t>
            </a:r>
            <a:r>
              <a:rPr lang="ru-RU" sz="3500" dirty="0" smtClean="0"/>
              <a:t> ними. </a:t>
            </a:r>
            <a:endParaRPr lang="ru-RU" sz="3500" dirty="0" smtClean="0"/>
          </a:p>
        </p:txBody>
      </p:sp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3539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(РЕЛЯЦІЙНА БАЗА ДАНИХ)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30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500" dirty="0" smtClean="0"/>
              <a:t> </a:t>
            </a:r>
            <a:r>
              <a:rPr lang="ru-RU" sz="3600" dirty="0" smtClean="0"/>
              <a:t>17. Процедура </a:t>
            </a:r>
            <a:r>
              <a:rPr lang="ru-RU" sz="3600" dirty="0" err="1" smtClean="0"/>
              <a:t>упорядкування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інформації</a:t>
            </a:r>
            <a:r>
              <a:rPr lang="ru-RU" sz="3600" dirty="0" smtClean="0"/>
              <a:t> в </a:t>
            </a:r>
            <a:r>
              <a:rPr lang="ru-RU" sz="3600" dirty="0" err="1" smtClean="0"/>
              <a:t>базі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відповідно</a:t>
            </a:r>
            <a:r>
              <a:rPr lang="ru-RU" sz="3600" dirty="0" smtClean="0"/>
              <a:t> до </a:t>
            </a:r>
            <a:r>
              <a:rPr lang="ru-RU" sz="3600" dirty="0" err="1" smtClean="0"/>
              <a:t>якої-небудь</a:t>
            </a:r>
            <a:r>
              <a:rPr lang="ru-RU" sz="3600" dirty="0" smtClean="0"/>
              <a:t> </a:t>
            </a:r>
            <a:r>
              <a:rPr lang="ru-RU" sz="3600" dirty="0" err="1" smtClean="0"/>
              <a:t>ознаки</a:t>
            </a:r>
            <a:r>
              <a:rPr lang="ru-RU" sz="3600" dirty="0" smtClean="0"/>
              <a:t> (</a:t>
            </a:r>
            <a:r>
              <a:rPr lang="ru-RU" sz="3600" dirty="0" err="1" smtClean="0"/>
              <a:t>наприклад</a:t>
            </a:r>
            <a:r>
              <a:rPr lang="ru-RU" sz="3600" dirty="0" smtClean="0"/>
              <a:t>, за </a:t>
            </a:r>
            <a:r>
              <a:rPr lang="ru-RU" sz="3600" dirty="0" err="1" smtClean="0"/>
              <a:t>абеткою</a:t>
            </a:r>
            <a:r>
              <a:rPr lang="ru-RU" sz="3600" dirty="0" smtClean="0"/>
              <a:t>)</a:t>
            </a:r>
            <a:endParaRPr lang="ru-RU" sz="3500" dirty="0" smtClean="0"/>
          </a:p>
        </p:txBody>
      </p:sp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2106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(СОРТУВАННЯ)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734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/>
              <a:t>18</a:t>
            </a:r>
            <a:r>
              <a:rPr lang="ru-RU" sz="3600" dirty="0" smtClean="0"/>
              <a:t>. Характеристика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зберігаються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визначеному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</a:t>
            </a:r>
            <a:r>
              <a:rPr lang="ru-RU" sz="3600" dirty="0" smtClean="0"/>
              <a:t>. </a:t>
            </a:r>
            <a:endParaRPr lang="ru-RU" sz="3500" dirty="0" smtClean="0"/>
          </a:p>
        </p:txBody>
      </p:sp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1837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(ТИП ДАНИХ)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44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500" dirty="0" smtClean="0"/>
              <a:t> </a:t>
            </a:r>
            <a:r>
              <a:rPr lang="ru-RU" sz="3600" dirty="0" smtClean="0"/>
              <a:t>19. </a:t>
            </a:r>
            <a:r>
              <a:rPr lang="ru-RU" sz="3600" dirty="0" err="1" smtClean="0"/>
              <a:t>Спосіб</a:t>
            </a:r>
            <a:r>
              <a:rPr lang="ru-RU" sz="3600" dirty="0" smtClean="0"/>
              <a:t> добору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пошуку</a:t>
            </a:r>
            <a:r>
              <a:rPr lang="ru-RU" sz="3600" dirty="0" smtClean="0"/>
              <a:t> </a:t>
            </a:r>
            <a:r>
              <a:rPr lang="ru-RU" sz="3600" dirty="0" err="1" smtClean="0"/>
              <a:t>потрібних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записів</a:t>
            </a:r>
            <a:r>
              <a:rPr lang="ru-RU" sz="3600" dirty="0" smtClean="0"/>
              <a:t> </a:t>
            </a:r>
            <a:r>
              <a:rPr lang="ru-RU" sz="3600" dirty="0" err="1" smtClean="0"/>
              <a:t>бази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</a:t>
            </a:r>
            <a:r>
              <a:rPr lang="ru-RU" sz="3600" dirty="0" err="1" smtClean="0"/>
              <a:t>завдання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визначених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критеріїв</a:t>
            </a:r>
            <a:r>
              <a:rPr lang="ru-RU" sz="3600" dirty="0" smtClean="0"/>
              <a:t>. </a:t>
            </a:r>
            <a:endParaRPr lang="ru-RU" sz="3500" dirty="0" smtClean="0"/>
          </a:p>
        </p:txBody>
      </p:sp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744" y="5143512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(ФІЛЬТР)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49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/>
              <a:t>20</a:t>
            </a:r>
            <a:r>
              <a:rPr lang="ru-RU" sz="3600" dirty="0" smtClean="0"/>
              <a:t>. </a:t>
            </a:r>
            <a:r>
              <a:rPr lang="ru-RU" sz="3600" dirty="0" err="1" smtClean="0"/>
              <a:t>Об'єкт</a:t>
            </a:r>
            <a:r>
              <a:rPr lang="ru-RU" sz="3600" dirty="0" smtClean="0"/>
              <a:t> на </a:t>
            </a:r>
            <a:r>
              <a:rPr lang="ru-RU" sz="3600" dirty="0" err="1" smtClean="0"/>
              <a:t>екрані</a:t>
            </a:r>
            <a:r>
              <a:rPr lang="ru-RU" sz="3600" dirty="0" smtClean="0"/>
              <a:t>,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</a:t>
            </a:r>
            <a:r>
              <a:rPr lang="ru-RU" sz="3600" dirty="0" err="1" smtClean="0"/>
              <a:t>якого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організується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взаємодія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користувача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базою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. (ФОРМА) </a:t>
            </a:r>
          </a:p>
          <a:p>
            <a:pPr>
              <a:defRPr/>
            </a:pPr>
            <a:endParaRPr lang="ru-RU" sz="3600" dirty="0" smtClean="0"/>
          </a:p>
          <a:p>
            <a:pPr>
              <a:defRPr/>
            </a:pPr>
            <a:endParaRPr lang="ru-RU" sz="3500" dirty="0" smtClean="0"/>
          </a:p>
        </p:txBody>
      </p:sp>
      <p:pic>
        <p:nvPicPr>
          <p:cNvPr id="4" name="Рисунок 3" descr="Виктор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643174" cy="1604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130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(ФОРМА)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1"/>
            <a:ext cx="7615262" cy="28575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err="1" smtClean="0"/>
              <a:t>Поясніть</a:t>
            </a:r>
            <a:r>
              <a:rPr lang="ru-RU" sz="3500" dirty="0" smtClean="0"/>
              <a:t> </a:t>
            </a:r>
            <a:r>
              <a:rPr lang="ru-RU" sz="3500" dirty="0" err="1" smtClean="0"/>
              <a:t>поняття</a:t>
            </a:r>
            <a:r>
              <a:rPr lang="ru-RU" sz="3500" dirty="0" smtClean="0"/>
              <a:t> «</a:t>
            </a:r>
            <a:r>
              <a:rPr lang="ru-RU" sz="3500" dirty="0" err="1" smtClean="0"/>
              <a:t>бази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» та «</a:t>
            </a:r>
            <a:r>
              <a:rPr lang="ru-RU" sz="3500" dirty="0" err="1" smtClean="0"/>
              <a:t>системи</a:t>
            </a:r>
            <a:r>
              <a:rPr lang="ru-RU" sz="3500" dirty="0" smtClean="0"/>
              <a:t> </a:t>
            </a:r>
            <a:r>
              <a:rPr lang="ru-RU" sz="3500" dirty="0" err="1" smtClean="0"/>
              <a:t>управління</a:t>
            </a:r>
            <a:r>
              <a:rPr lang="ru-RU" sz="3500" dirty="0" smtClean="0"/>
              <a:t> базами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»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05500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осворд 1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9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29"/>
            <a:ext cx="7329510" cy="37734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smtClean="0"/>
              <a:t>До </a:t>
            </a:r>
            <a:r>
              <a:rPr lang="ru-RU" sz="3500" dirty="0" err="1" smtClean="0"/>
              <a:t>якого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класу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програмного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забезпечення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відносять</a:t>
            </a:r>
            <a:r>
              <a:rPr lang="ru-RU" sz="3500" dirty="0" smtClean="0"/>
              <a:t> </a:t>
            </a:r>
            <a:r>
              <a:rPr lang="ru-RU" sz="3500" dirty="0" err="1" smtClean="0"/>
              <a:t>системи</a:t>
            </a:r>
            <a:r>
              <a:rPr lang="ru-RU" sz="3500" dirty="0" smtClean="0"/>
              <a:t> </a:t>
            </a:r>
            <a:r>
              <a:rPr lang="ru-RU" sz="3500" dirty="0" err="1" smtClean="0"/>
              <a:t>управління</a:t>
            </a:r>
            <a:r>
              <a:rPr lang="ru-RU" sz="3500" dirty="0" smtClean="0"/>
              <a:t> базами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?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5905500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7043758" cy="2916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smtClean="0"/>
              <a:t>До </a:t>
            </a:r>
            <a:r>
              <a:rPr lang="ru-RU" sz="3500" dirty="0" err="1" smtClean="0"/>
              <a:t>якого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класу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програмного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забезпечення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відносять</a:t>
            </a:r>
            <a:r>
              <a:rPr lang="ru-RU" sz="3500" dirty="0" smtClean="0"/>
              <a:t> </a:t>
            </a:r>
            <a:r>
              <a:rPr lang="ru-RU" sz="3500" dirty="0" err="1" smtClean="0"/>
              <a:t>системи</a:t>
            </a:r>
            <a:r>
              <a:rPr lang="ru-RU" sz="3500" dirty="0" smtClean="0"/>
              <a:t> </a:t>
            </a:r>
            <a:r>
              <a:rPr lang="ru-RU" sz="3500" dirty="0" err="1" smtClean="0"/>
              <a:t>управління</a:t>
            </a:r>
            <a:r>
              <a:rPr lang="ru-RU" sz="3500" dirty="0" smtClean="0"/>
              <a:t> базами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?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357826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876"/>
            <a:ext cx="7043758" cy="2630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існують</a:t>
            </a:r>
            <a:r>
              <a:rPr lang="ru-RU" sz="3500" dirty="0" smtClean="0"/>
              <a:t> </a:t>
            </a:r>
            <a:r>
              <a:rPr lang="ru-RU" sz="3500" dirty="0" err="1" smtClean="0"/>
              <a:t>моделі</a:t>
            </a:r>
            <a:r>
              <a:rPr lang="ru-RU" sz="3500" dirty="0" smtClean="0"/>
              <a:t> </a:t>
            </a:r>
            <a:r>
              <a:rPr lang="ru-RU" sz="3500" dirty="0" err="1" smtClean="0"/>
              <a:t>бази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? </a:t>
            </a:r>
            <a:r>
              <a:rPr lang="ru-RU" sz="3500" dirty="0" err="1" smtClean="0"/>
              <a:t>Опишіть</a:t>
            </a:r>
            <a:r>
              <a:rPr lang="ru-RU" sz="3500" dirty="0" smtClean="0"/>
              <a:t> </a:t>
            </a:r>
            <a:r>
              <a:rPr lang="ru-RU" sz="3500" dirty="0" err="1" smtClean="0"/>
              <a:t>їх</a:t>
            </a:r>
            <a:r>
              <a:rPr lang="ru-RU" sz="3500" dirty="0" smtClean="0"/>
              <a:t> </a:t>
            </a:r>
            <a:r>
              <a:rPr lang="ru-RU" sz="3500" dirty="0" err="1" smtClean="0"/>
              <a:t>особливості</a:t>
            </a:r>
            <a:r>
              <a:rPr lang="ru-RU" sz="3500" dirty="0" smtClean="0"/>
              <a:t>.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924556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3"/>
            <a:ext cx="8229600" cy="28448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таке</a:t>
            </a:r>
            <a:r>
              <a:rPr lang="ru-RU" sz="3500" dirty="0" smtClean="0"/>
              <a:t> поля та записи </a:t>
            </a:r>
            <a:r>
              <a:rPr lang="ru-RU" sz="3500" dirty="0" err="1" smtClean="0"/>
              <a:t>бази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?</a:t>
            </a:r>
            <a:endParaRPr lang="ru-RU" sz="3500" dirty="0" smtClean="0"/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571612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7"/>
            <a:ext cx="7400948" cy="3344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типи</a:t>
            </a:r>
            <a:r>
              <a:rPr lang="ru-RU" sz="3500" dirty="0" smtClean="0"/>
              <a:t> </a:t>
            </a:r>
            <a:r>
              <a:rPr lang="ru-RU" sz="3500" dirty="0" err="1" smtClean="0"/>
              <a:t>полів</a:t>
            </a:r>
            <a:r>
              <a:rPr lang="ru-RU" sz="3500" dirty="0" smtClean="0"/>
              <a:t> </a:t>
            </a:r>
            <a:r>
              <a:rPr lang="ru-RU" sz="3500" dirty="0" err="1" smtClean="0"/>
              <a:t>існують</a:t>
            </a:r>
            <a:r>
              <a:rPr lang="ru-RU" sz="3500" dirty="0" smtClean="0"/>
              <a:t> у СУБД </a:t>
            </a:r>
            <a:r>
              <a:rPr lang="ru-RU" sz="3500" dirty="0" err="1" smtClean="0"/>
              <a:t>Access</a:t>
            </a:r>
            <a:r>
              <a:rPr lang="ru-RU" sz="3500" dirty="0" smtClean="0"/>
              <a:t>? </a:t>
            </a:r>
            <a:r>
              <a:rPr lang="ru-RU" sz="3500" dirty="0" err="1" smtClean="0"/>
              <a:t>Опишіть</a:t>
            </a:r>
            <a:r>
              <a:rPr lang="ru-RU" sz="3500" dirty="0" smtClean="0"/>
              <a:t>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дані</a:t>
            </a:r>
            <a:r>
              <a:rPr lang="ru-RU" sz="3500" dirty="0" smtClean="0"/>
              <a:t> </a:t>
            </a:r>
            <a:r>
              <a:rPr lang="ru-RU" sz="3500" dirty="0" err="1" smtClean="0"/>
              <a:t>можуть</a:t>
            </a:r>
            <a:r>
              <a:rPr lang="ru-RU" sz="3500" dirty="0" smtClean="0"/>
              <a:t> </a:t>
            </a:r>
            <a:r>
              <a:rPr lang="ru-RU" sz="3500" dirty="0" err="1" smtClean="0"/>
              <a:t>містити</a:t>
            </a:r>
            <a:r>
              <a:rPr lang="ru-RU" sz="3500" dirty="0" smtClean="0"/>
              <a:t> поля </a:t>
            </a:r>
            <a:r>
              <a:rPr lang="ru-RU" sz="3500" dirty="0" err="1" smtClean="0"/>
              <a:t>цих</a:t>
            </a:r>
            <a:r>
              <a:rPr lang="ru-RU" sz="3500" dirty="0" smtClean="0"/>
              <a:t> </a:t>
            </a:r>
            <a:r>
              <a:rPr lang="ru-RU" sz="3500" dirty="0" err="1" smtClean="0"/>
              <a:t>типів</a:t>
            </a:r>
            <a:r>
              <a:rPr lang="ru-RU" sz="3500" dirty="0" smtClean="0"/>
              <a:t>.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000636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6"/>
            <a:ext cx="6543692" cy="1714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smtClean="0"/>
              <a:t>Яке </a:t>
            </a:r>
            <a:r>
              <a:rPr lang="ru-RU" sz="3500" dirty="0" err="1" smtClean="0"/>
              <a:t>розширення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мають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файли</a:t>
            </a:r>
            <a:r>
              <a:rPr lang="ru-RU" sz="3500" dirty="0" smtClean="0"/>
              <a:t> </a:t>
            </a:r>
            <a:r>
              <a:rPr lang="ru-RU" sz="3500" dirty="0" err="1" smtClean="0"/>
              <a:t>бази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 СУБД </a:t>
            </a:r>
            <a:r>
              <a:rPr lang="ru-RU" sz="3500" dirty="0" err="1" smtClean="0"/>
              <a:t>Access</a:t>
            </a:r>
            <a:r>
              <a:rPr lang="ru-RU" sz="3500" dirty="0" smtClean="0"/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6472254" cy="32734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500" dirty="0" smtClean="0"/>
              <a:t> </a:t>
            </a:r>
            <a:r>
              <a:rPr lang="ru-RU" sz="3500" dirty="0" err="1" smtClean="0"/>
              <a:t>Назвіть</a:t>
            </a:r>
            <a:r>
              <a:rPr lang="ru-RU" sz="3500" dirty="0" smtClean="0"/>
              <a:t> </a:t>
            </a:r>
            <a:r>
              <a:rPr lang="ru-RU" sz="3500" dirty="0" err="1" smtClean="0"/>
              <a:t>основні</a:t>
            </a:r>
            <a:r>
              <a:rPr lang="ru-RU" sz="3500" dirty="0" smtClean="0"/>
              <a:t> </a:t>
            </a:r>
            <a:r>
              <a:rPr lang="ru-RU" sz="3500" dirty="0" err="1" smtClean="0"/>
              <a:t>об’єкти</a:t>
            </a:r>
            <a:r>
              <a:rPr lang="ru-RU" sz="3500" dirty="0" smtClean="0"/>
              <a:t> </a:t>
            </a:r>
            <a:r>
              <a:rPr lang="ru-RU" sz="3500" dirty="0" err="1" smtClean="0"/>
              <a:t>бази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 СУБД </a:t>
            </a:r>
            <a:r>
              <a:rPr lang="ru-RU" sz="3500" dirty="0" err="1" smtClean="0"/>
              <a:t>Access</a:t>
            </a:r>
            <a:r>
              <a:rPr lang="ru-RU" sz="3500" dirty="0" smtClean="0"/>
              <a:t> та </a:t>
            </a:r>
            <a:r>
              <a:rPr lang="ru-RU" sz="3500" dirty="0" err="1" smtClean="0"/>
              <a:t>опишіть</a:t>
            </a:r>
            <a:r>
              <a:rPr lang="ru-RU" sz="3500" dirty="0" smtClean="0"/>
              <a:t> </a:t>
            </a:r>
            <a:r>
              <a:rPr lang="ru-RU" sz="3500" dirty="0" err="1" smtClean="0"/>
              <a:t>їх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призначення</a:t>
            </a:r>
            <a:r>
              <a:rPr lang="ru-RU" sz="3500" dirty="0" smtClean="0"/>
              <a:t>.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6758006" cy="23574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способи</a:t>
            </a:r>
            <a:r>
              <a:rPr lang="ru-RU" sz="3500" dirty="0" smtClean="0"/>
              <a:t> </a:t>
            </a:r>
            <a:r>
              <a:rPr lang="ru-RU" sz="3500" dirty="0" err="1" smtClean="0"/>
              <a:t>створення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об’єктів</a:t>
            </a:r>
            <a:r>
              <a:rPr lang="ru-RU" sz="3500" dirty="0" smtClean="0"/>
              <a:t> </a:t>
            </a:r>
            <a:r>
              <a:rPr lang="ru-RU" sz="3500" dirty="0" err="1" smtClean="0"/>
              <a:t>існують</a:t>
            </a:r>
            <a:r>
              <a:rPr lang="ru-RU" sz="3500" dirty="0" smtClean="0"/>
              <a:t> в СУБД </a:t>
            </a:r>
            <a:r>
              <a:rPr lang="ru-RU" sz="3500" dirty="0" err="1" smtClean="0"/>
              <a:t>Access</a:t>
            </a:r>
            <a:r>
              <a:rPr lang="ru-RU" sz="3500" dirty="0" smtClean="0"/>
              <a:t>? Чим вони </a:t>
            </a:r>
            <a:r>
              <a:rPr lang="ru-RU" sz="3500" dirty="0" err="1" smtClean="0"/>
              <a:t>відрізняються</a:t>
            </a:r>
            <a:r>
              <a:rPr lang="ru-RU" sz="3500" dirty="0" smtClean="0"/>
              <a:t>?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28868"/>
            <a:ext cx="7115196" cy="21304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500" dirty="0" smtClean="0"/>
              <a:t>Чим </a:t>
            </a:r>
            <a:r>
              <a:rPr lang="ru-RU" sz="3500" dirty="0" err="1" smtClean="0"/>
              <a:t>відрізняється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здійснення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відбору</a:t>
            </a:r>
            <a:r>
              <a:rPr lang="ru-RU" sz="3500" dirty="0" smtClean="0"/>
              <a:t> </a:t>
            </a:r>
            <a:r>
              <a:rPr lang="ru-RU" sz="3500" dirty="0" err="1" smtClean="0"/>
              <a:t>записів</a:t>
            </a:r>
            <a:r>
              <a:rPr lang="ru-RU" sz="3500" dirty="0" smtClean="0"/>
              <a:t> за </a:t>
            </a:r>
            <a:r>
              <a:rPr lang="ru-RU" sz="3500" dirty="0" err="1" smtClean="0"/>
              <a:t>допомогою</a:t>
            </a:r>
            <a:r>
              <a:rPr lang="ru-RU" sz="3500" dirty="0" smtClean="0"/>
              <a:t> </a:t>
            </a:r>
            <a:r>
              <a:rPr lang="ru-RU" sz="3500" dirty="0" err="1" smtClean="0"/>
              <a:t>фільтру</a:t>
            </a:r>
            <a:r>
              <a:rPr lang="ru-RU" sz="3500" dirty="0" smtClean="0"/>
              <a:t> у </a:t>
            </a:r>
            <a:r>
              <a:rPr lang="ru-RU" sz="3500" dirty="0" err="1" smtClean="0"/>
              <a:t>формі</a:t>
            </a:r>
            <a:r>
              <a:rPr lang="ru-RU" sz="3500" dirty="0" smtClean="0"/>
              <a:t> (</a:t>
            </a:r>
            <a:r>
              <a:rPr lang="ru-RU" sz="3500" dirty="0" err="1" smtClean="0"/>
              <a:t>таблиці</a:t>
            </a:r>
            <a:r>
              <a:rPr lang="ru-RU" sz="3500" dirty="0" smtClean="0"/>
              <a:t>) та за </a:t>
            </a:r>
            <a:r>
              <a:rPr lang="ru-RU" sz="3500" dirty="0" err="1" smtClean="0"/>
              <a:t>допомогою</a:t>
            </a:r>
            <a:r>
              <a:rPr lang="ru-RU" sz="3500" dirty="0" smtClean="0"/>
              <a:t> </a:t>
            </a:r>
            <a:r>
              <a:rPr lang="ru-RU" sz="3500" dirty="0" err="1" smtClean="0"/>
              <a:t>запитів</a:t>
            </a:r>
            <a:r>
              <a:rPr lang="ru-RU" sz="3500" dirty="0" smtClean="0"/>
              <a:t>? </a:t>
            </a:r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Конкурс </a:t>
            </a:r>
            <a:r>
              <a:rPr lang="ru-RU" b="1" smtClean="0"/>
              <a:t>6 «Сформулюй правильну відповідь»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786058"/>
            <a:ext cx="6043626" cy="1857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запити</a:t>
            </a:r>
            <a:r>
              <a:rPr lang="ru-RU" sz="3500" dirty="0" smtClean="0"/>
              <a:t> та </a:t>
            </a:r>
            <a:r>
              <a:rPr lang="ru-RU" sz="3500" dirty="0" err="1" smtClean="0"/>
              <a:t>яким</a:t>
            </a:r>
            <a:r>
              <a:rPr lang="ru-RU" sz="3500" dirty="0" smtClean="0"/>
              <a:t> чином </a:t>
            </a:r>
            <a:r>
              <a:rPr lang="ru-RU" sz="3500" dirty="0" err="1" smtClean="0"/>
              <a:t>можуть</a:t>
            </a:r>
            <a:r>
              <a:rPr lang="ru-RU" sz="3500" dirty="0" smtClean="0"/>
              <a:t> </a:t>
            </a:r>
            <a:r>
              <a:rPr lang="ru-RU" sz="3500" dirty="0" err="1" smtClean="0"/>
              <a:t>здійснювати</a:t>
            </a:r>
            <a:r>
              <a:rPr lang="ru-RU" sz="3500" dirty="0" smtClean="0"/>
              <a:t> </a:t>
            </a:r>
            <a:r>
              <a:rPr lang="ru-RU" sz="3500" dirty="0" err="1" smtClean="0"/>
              <a:t>зміну</a:t>
            </a:r>
            <a:r>
              <a:rPr lang="ru-RU" sz="3500" dirty="0" smtClean="0"/>
              <a:t> </a:t>
            </a:r>
            <a:r>
              <a:rPr lang="ru-RU" sz="3500" dirty="0" err="1" smtClean="0"/>
              <a:t>інформації</a:t>
            </a:r>
            <a:r>
              <a:rPr lang="ru-RU" sz="3500" dirty="0" smtClean="0"/>
              <a:t> в </a:t>
            </a:r>
            <a:r>
              <a:rPr lang="ru-RU" sz="3500" dirty="0" err="1" smtClean="0"/>
              <a:t>базі</a:t>
            </a:r>
            <a:r>
              <a:rPr lang="ru-RU" sz="3500" dirty="0" smtClean="0"/>
              <a:t> </a:t>
            </a:r>
            <a:r>
              <a:rPr lang="ru-RU" sz="3500" dirty="0" err="1" smtClean="0"/>
              <a:t>даних</a:t>
            </a:r>
            <a:r>
              <a:rPr lang="ru-RU" sz="3500" dirty="0" smtClean="0"/>
              <a:t>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5bbb116c59c67f93dca45abe4b19a7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718" y="571480"/>
            <a:ext cx="1241282" cy="933444"/>
          </a:xfrm>
          <a:prstGeom prst="rect">
            <a:avLst/>
          </a:prstGeom>
        </p:spPr>
      </p:pic>
      <p:pic>
        <p:nvPicPr>
          <p:cNvPr id="5" name="Рисунок 4" descr="1-5_test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2285992"/>
            <a:ext cx="1333500" cy="952500"/>
          </a:xfrm>
          <a:prstGeom prst="rect">
            <a:avLst/>
          </a:prstGeom>
        </p:spPr>
      </p:pic>
      <p:pic>
        <p:nvPicPr>
          <p:cNvPr id="6" name="Рисунок 5" descr="bezim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643314"/>
            <a:ext cx="914400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осворд 3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724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капітанів 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 Одна хвилина”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8501063" cy="2214578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cs typeface="Times New Roman" pitchFamily="18" charset="0"/>
              </a:rPr>
              <a:t>Капітани команд повинні відповісти на найбільшу кількість питань </a:t>
            </a:r>
            <a:r>
              <a:rPr lang="uk-UA" dirty="0" smtClean="0">
                <a:cs typeface="Times New Roman" pitchFamily="18" charset="0"/>
              </a:rPr>
              <a:t>   </a:t>
            </a:r>
            <a:r>
              <a:rPr lang="uk-UA" dirty="0" smtClean="0">
                <a:cs typeface="Times New Roman" pitchFamily="18" charset="0"/>
              </a:rPr>
              <a:t>за 1 хвилину.</a:t>
            </a:r>
          </a:p>
          <a:p>
            <a:pPr>
              <a:defRPr/>
            </a:pPr>
            <a:r>
              <a:rPr lang="uk-UA" dirty="0" smtClean="0">
                <a:cs typeface="Times New Roman" pitchFamily="18" charset="0"/>
              </a:rPr>
              <a:t> Кожна правильна відповідь - 1  бал</a:t>
            </a:r>
            <a:endParaRPr lang="uk-UA" dirty="0">
              <a:cs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7435850" y="357166"/>
          <a:ext cx="1708150" cy="2922587"/>
        </p:xfrm>
        <a:graphic>
          <a:graphicData uri="http://schemas.openxmlformats.org/presentationml/2006/ole">
            <p:oleObj spid="_x0000_s2050" name="Clip" r:id="rId3" imgW="2145960" imgH="2984400" progId="">
              <p:embed/>
            </p:oleObj>
          </a:graphicData>
        </a:graphic>
      </p:graphicFrame>
      <p:pic>
        <p:nvPicPr>
          <p:cNvPr id="6" name="Рисунок 5" descr="4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250" y="5214950"/>
            <a:ext cx="2190750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92933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600" dirty="0" smtClean="0">
                <a:solidFill>
                  <a:srgbClr val="FFFF00"/>
                </a:solidFill>
                <a:cs typeface="Times New Roman" pitchFamily="18" charset="0"/>
              </a:rPr>
              <a:t>                Конкурс 8 “Презентація домашнього завдання</a:t>
            </a:r>
            <a:r>
              <a:rPr lang="uk-UA" sz="3600" dirty="0" smtClean="0">
                <a:solidFill>
                  <a:srgbClr val="FFFF00"/>
                </a:solidFill>
              </a:rPr>
              <a:t>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Учн</a:t>
            </a:r>
            <a:r>
              <a:rPr lang="uk-UA" sz="2000" b="1" dirty="0" smtClean="0">
                <a:cs typeface="Times New Roman" pitchFamily="18" charset="0"/>
              </a:rPr>
              <a:t>і </a:t>
            </a:r>
            <a:r>
              <a:rPr lang="ru-RU" sz="2000" b="1" dirty="0" smtClean="0">
                <a:cs typeface="Times New Roman" pitchFamily="18" charset="0"/>
              </a:rPr>
              <a:t>поділені команди та отримали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домашнє завдання: </a:t>
            </a:r>
            <a:endParaRPr lang="en-US" sz="2000" b="1" dirty="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b="1" dirty="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b="1" dirty="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>
                <a:cs typeface="Times New Roman" pitchFamily="18" charset="0"/>
              </a:rPr>
              <a:t>    </a:t>
            </a: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2800" dirty="0" smtClean="0">
                <a:cs typeface="Times New Roman" pitchFamily="18" charset="0"/>
              </a:rPr>
              <a:t>Представити </a:t>
            </a:r>
            <a:r>
              <a:rPr lang="uk-UA" dirty="0" smtClean="0">
                <a:cs typeface="Times New Roman" pitchFamily="18" charset="0"/>
              </a:rPr>
              <a:t>презентувати домашнє завдання:</a:t>
            </a:r>
            <a:endParaRPr lang="uk-UA" sz="2800" dirty="0" smtClean="0">
              <a:cs typeface="Times New Roman" pitchFamily="18" charset="0"/>
            </a:endParaRPr>
          </a:p>
          <a:p>
            <a:pPr>
              <a:defRPr/>
            </a:pPr>
            <a:r>
              <a:rPr lang="uk-UA" sz="2800" dirty="0" smtClean="0">
                <a:cs typeface="Times New Roman" pitchFamily="18" charset="0"/>
              </a:rPr>
              <a:t>І. команда -  </a:t>
            </a:r>
          </a:p>
          <a:p>
            <a:pPr>
              <a:defRPr/>
            </a:pPr>
            <a:r>
              <a:rPr lang="uk-UA" sz="2800" dirty="0" smtClean="0">
                <a:cs typeface="Times New Roman" pitchFamily="18" charset="0"/>
              </a:rPr>
              <a:t>ІІ. команда - </a:t>
            </a:r>
          </a:p>
          <a:p>
            <a:pPr>
              <a:defRPr/>
            </a:pPr>
            <a:r>
              <a:rPr lang="uk-UA" sz="2800" dirty="0" smtClean="0">
                <a:cs typeface="Times New Roman" pitchFamily="18" charset="0"/>
              </a:rPr>
              <a:t>ІІІ. команда -</a:t>
            </a:r>
          </a:p>
          <a:p>
            <a:pPr>
              <a:defRPr/>
            </a:pPr>
            <a:r>
              <a:rPr lang="uk-UA" dirty="0" smtClean="0">
                <a:cs typeface="Times New Roman" pitchFamily="18" charset="0"/>
              </a:rPr>
              <a:t>І</a:t>
            </a:r>
            <a:r>
              <a:rPr lang="en-US" dirty="0" smtClean="0">
                <a:cs typeface="Times New Roman" pitchFamily="18" charset="0"/>
              </a:rPr>
              <a:t>V.</a:t>
            </a:r>
            <a:r>
              <a:rPr lang="uk-UA" dirty="0" smtClean="0">
                <a:cs typeface="Times New Roman" pitchFamily="18" charset="0"/>
              </a:rPr>
              <a:t> команда -</a:t>
            </a:r>
            <a:endParaRPr lang="uk-UA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Максимальна кількість балів за конкурс – </a:t>
            </a:r>
            <a:r>
              <a:rPr lang="en-US" sz="2800" dirty="0" smtClean="0">
                <a:cs typeface="Times New Roman" pitchFamily="18" charset="0"/>
              </a:rPr>
              <a:t>10</a:t>
            </a:r>
            <a:r>
              <a:rPr lang="ru-RU" sz="2800" dirty="0" smtClean="0">
                <a:cs typeface="Times New Roman" pitchFamily="18" charset="0"/>
              </a:rPr>
              <a:t> балів</a:t>
            </a:r>
          </a:p>
        </p:txBody>
      </p:sp>
      <p:pic>
        <p:nvPicPr>
          <p:cNvPr id="55299" name="Picture 8" descr="AG0013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6292">
            <a:off x="7757572" y="5937871"/>
            <a:ext cx="976165" cy="7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2" descr="AG0013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30562">
            <a:off x="265113" y="849313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0724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Тестове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завдання”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FF00"/>
                </a:solidFill>
              </a:rPr>
              <a:t>Студенти проходять тест за допомогою тестової програми.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0846"/>
            <a:ext cx="4286248" cy="3867153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00372"/>
            <a:ext cx="4857752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1714512"/>
          </a:xfrm>
        </p:spPr>
        <p:txBody>
          <a:bodyPr/>
          <a:lstStyle/>
          <a:p>
            <a:r>
              <a:rPr lang="uk-UA" sz="2400" dirty="0" smtClean="0"/>
              <a:t>1</a:t>
            </a:r>
            <a:r>
              <a:rPr lang="uk-UA" sz="2400" i="1" dirty="0" smtClean="0"/>
              <a:t>. </a:t>
            </a:r>
            <a:r>
              <a:rPr lang="uk-UA" sz="2400" dirty="0" smtClean="0"/>
              <a:t>Скласти  термінологічний словник до теми СУБД</a:t>
            </a:r>
            <a:r>
              <a:rPr lang="uk-UA" sz="2400" dirty="0" smtClean="0"/>
              <a:t>»</a:t>
            </a:r>
          </a:p>
          <a:p>
            <a:pPr lvl="0"/>
            <a:r>
              <a:rPr lang="uk-UA" sz="2400" dirty="0" smtClean="0"/>
              <a:t>2. Розробити </a:t>
            </a:r>
            <a:r>
              <a:rPr lang="uk-UA" sz="2400" dirty="0" smtClean="0"/>
              <a:t>базу даних для відділу «Маркетингу»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56324" name="Picture 5" descr="E:\з иробочого стола\ru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20447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4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7747025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Рекомендовані</a:t>
            </a:r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джерела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7347" name="Picture 6" descr="WB0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35004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3857625"/>
            <a:ext cx="1290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00100" y="1643063"/>
            <a:ext cx="70723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ru-RU" sz="1100" dirty="0"/>
          </a:p>
          <a:p>
            <a:pPr marL="228600" indent="-228600">
              <a:defRPr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Автоматизированные информационные технологии в экономике. Под. ред. </a:t>
            </a:r>
            <a:r>
              <a:rPr lang="ru-RU" dirty="0" err="1" smtClean="0"/>
              <a:t>Г.А.Титоренко</a:t>
            </a:r>
            <a:r>
              <a:rPr lang="ru-RU" dirty="0" smtClean="0"/>
              <a:t> - М. Компьютер ЮНИТИ, </a:t>
            </a:r>
            <a:r>
              <a:rPr lang="ru-RU" dirty="0" smtClean="0"/>
              <a:t>2008, </a:t>
            </a:r>
            <a:r>
              <a:rPr lang="ru-RU" dirty="0" smtClean="0"/>
              <a:t>- 336 с.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Бердтис</a:t>
            </a:r>
            <a:r>
              <a:rPr lang="ru-RU" dirty="0" smtClean="0"/>
              <a:t> А. Структуры </a:t>
            </a:r>
            <a:r>
              <a:rPr lang="ru-RU" dirty="0" err="1" smtClean="0"/>
              <a:t>данних</a:t>
            </a:r>
            <a:r>
              <a:rPr lang="ru-RU" dirty="0" smtClean="0"/>
              <a:t>. - М.: Статистика, </a:t>
            </a:r>
            <a:r>
              <a:rPr lang="ru-RU" dirty="0" smtClean="0"/>
              <a:t>2010, </a:t>
            </a:r>
            <a:r>
              <a:rPr lang="ru-RU" dirty="0" smtClean="0"/>
              <a:t>- 408 с.</a:t>
            </a:r>
          </a:p>
          <a:p>
            <a:r>
              <a:rPr lang="ru-RU" dirty="0" smtClean="0"/>
              <a:t>3. Блек Ю. Сети ЭВМ : протоколы, стандарты, интерфейсы. -М.: Мир, </a:t>
            </a:r>
            <a:r>
              <a:rPr lang="ru-RU" dirty="0" smtClean="0"/>
              <a:t>2011.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1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“ Буквочки </a:t>
            </a:r>
            <a:r>
              <a:rPr lang="uk-UA" b="1" dirty="0" err="1" smtClean="0">
                <a:solidFill>
                  <a:srgbClr val="FFFF00"/>
                </a:solidFill>
              </a:rPr>
              <a:t>заморочки”</a:t>
            </a:r>
            <a:endParaRPr lang="uk-UA" b="1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800" dirty="0" err="1" smtClean="0"/>
              <a:t>Команди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отримують</a:t>
            </a:r>
            <a:r>
              <a:rPr lang="ru-RU" sz="2800" dirty="0" smtClean="0"/>
              <a:t> по 1 набору букв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зашифрованим</a:t>
            </a:r>
            <a:r>
              <a:rPr lang="ru-RU" sz="2800" dirty="0" smtClean="0"/>
              <a:t> словом.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розгорнути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видно, яка </a:t>
            </a:r>
            <a:r>
              <a:rPr lang="ru-RU" sz="2800" dirty="0" err="1" smtClean="0"/>
              <a:t>літера</a:t>
            </a:r>
            <a:r>
              <a:rPr lang="ru-RU" sz="2800" dirty="0" smtClean="0"/>
              <a:t> там написана,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прочитаних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скласти</a:t>
            </a:r>
            <a:r>
              <a:rPr lang="ru-RU" sz="2800" dirty="0" smtClean="0"/>
              <a:t> слово.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00"/>
                </a:solidFill>
                <a:cs typeface="Times New Roman" pitchFamily="18" charset="0"/>
              </a:rPr>
              <a:t>Кожна правильна відповідь </a:t>
            </a:r>
            <a:r>
              <a:rPr lang="uk-UA" dirty="0" smtClean="0">
                <a:solidFill>
                  <a:srgbClr val="FFFF00"/>
                </a:solidFill>
                <a:cs typeface="Times New Roman" pitchFamily="18" charset="0"/>
              </a:rPr>
              <a:t>–1бал.</a:t>
            </a:r>
            <a:endParaRPr lang="uk-UA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uk-UA" dirty="0" smtClean="0">
              <a:cs typeface="Times New Roman" pitchFamily="18" charset="0"/>
            </a:endParaRPr>
          </a:p>
        </p:txBody>
      </p:sp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89889">
            <a:off x="5663061" y="4512737"/>
            <a:ext cx="3214678" cy="1975772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0453">
            <a:off x="583024" y="4628900"/>
            <a:ext cx="2362200" cy="1933575"/>
          </a:xfrm>
          <a:prstGeom prst="rect">
            <a:avLst/>
          </a:prstGeom>
        </p:spPr>
      </p:pic>
      <p:pic>
        <p:nvPicPr>
          <p:cNvPr id="7" name="Рисунок 6" descr="de_brownf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08176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2 </a:t>
            </a:r>
            <a:r>
              <a:rPr lang="uk-UA" b="1" dirty="0" err="1" smtClean="0">
                <a:solidFill>
                  <a:srgbClr val="FFFF00"/>
                </a:solidFill>
              </a:rPr>
              <a:t>“Знай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суперника”</a:t>
            </a:r>
            <a:endParaRPr lang="uk-UA" b="1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38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cs typeface="Times New Roman" pitchFamily="18" charset="0"/>
              </a:rPr>
              <a:t>Кожна команда готує  </a:t>
            </a:r>
            <a:r>
              <a:rPr lang="uk-UA" dirty="0" smtClean="0">
                <a:cs typeface="Times New Roman" pitchFamily="18" charset="0"/>
              </a:rPr>
              <a:t>3 </a:t>
            </a:r>
            <a:r>
              <a:rPr lang="uk-UA" dirty="0" smtClean="0">
                <a:cs typeface="Times New Roman" pitchFamily="18" charset="0"/>
              </a:rPr>
              <a:t>запитання командам суперникам.</a:t>
            </a:r>
          </a:p>
          <a:p>
            <a:pPr algn="ctr">
              <a:defRPr/>
            </a:pPr>
            <a:r>
              <a:rPr lang="uk-UA" i="1" dirty="0" smtClean="0">
                <a:cs typeface="Times New Roman" pitchFamily="18" charset="0"/>
              </a:rPr>
              <a:t>Кожна правильна відповідь – 2 бали.</a:t>
            </a:r>
          </a:p>
          <a:p>
            <a:pPr algn="ctr">
              <a:defRPr/>
            </a:pPr>
            <a:r>
              <a:rPr lang="uk-UA" i="1" dirty="0" smtClean="0"/>
              <a:t>Максимальна кількість – </a:t>
            </a:r>
            <a:r>
              <a:rPr lang="uk-UA" i="1" dirty="0" smtClean="0"/>
              <a:t>6 </a:t>
            </a:r>
            <a:r>
              <a:rPr lang="uk-UA" i="1" dirty="0" smtClean="0"/>
              <a:t>бали.</a:t>
            </a:r>
            <a:endParaRPr lang="ru-RU" dirty="0" smtClean="0"/>
          </a:p>
          <a:p>
            <a:pPr algn="ctr">
              <a:defRPr/>
            </a:pPr>
            <a:endParaRPr lang="uk-UA" dirty="0">
              <a:cs typeface="Times New Roman" pitchFamily="18" charset="0"/>
            </a:endParaRPr>
          </a:p>
        </p:txBody>
      </p:sp>
      <p:pic>
        <p:nvPicPr>
          <p:cNvPr id="21508" name="Рисунок 6" descr="29142_6992351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919663"/>
            <a:ext cx="2643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ромниiZOtf_croper_r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725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/>
              <a:t>Кожна з команд адресує іншим по 1 твердженню, використавши при цьому бліц-диспут, сутність якого полягає в тому, що вам необхідно спочатку попросити кожну з команд бути вашим опонентом. Отже, вам необхідно прочитати дане твердження, а опоненту погодитися з цим твердженням або ні. Якщо опонент погоджується, то відповідає «Так» і зачитує дане твердження з вашої картки повторно, якщо опонент не погоджується – відповідь «Ні» і висловлює власну думку. </a:t>
            </a:r>
            <a:br>
              <a:rPr lang="uk-UA" sz="2600" dirty="0" smtClean="0"/>
            </a:br>
            <a:r>
              <a:rPr lang="uk-UA" sz="2600" dirty="0" smtClean="0"/>
              <a:t>За кожну правильну відповідь – 1 бал. У випадку, якщо команда помиляється, інші команди можуть надати правильну відповідь і отримати 0,5 бала. </a:t>
            </a:r>
            <a:endParaRPr lang="ru-RU" sz="2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85725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Конкурс 3 “ ВІРЮ НЕ ВІРЮ”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2981</TotalTime>
  <Words>1479</Words>
  <Application>Microsoft Office PowerPoint</Application>
  <PresentationFormat>Экран (4:3)</PresentationFormat>
  <Paragraphs>171</Paragraphs>
  <Slides>64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Апекс</vt:lpstr>
      <vt:lpstr>Clip</vt:lpstr>
      <vt:lpstr>Слайд 1</vt:lpstr>
      <vt:lpstr>Слайд 2</vt:lpstr>
      <vt:lpstr>Мотивація</vt:lpstr>
      <vt:lpstr>Слайд 4</vt:lpstr>
      <vt:lpstr>Слайд 5</vt:lpstr>
      <vt:lpstr>Слайд 6</vt:lpstr>
      <vt:lpstr>Конкурс 1  “ Буквочки заморочки”</vt:lpstr>
      <vt:lpstr>Конкурс 2 “Знай суперника”</vt:lpstr>
      <vt:lpstr>Конкурс 3 “ ВІРЮ НЕ ВІРЮ”</vt:lpstr>
      <vt:lpstr>Конкурс 3 “ ВІРЮ НЕ ВІРЮ”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Конкурс 3 “ ВІРЮ НЕ ВІРЮ”</vt:lpstr>
      <vt:lpstr>Конкурс 3 “ ВІРЮ НЕ ВІРЮ”</vt:lpstr>
      <vt:lpstr>Конкурс 3 “ ВІРЮ НЕ ВІРЮ”</vt:lpstr>
      <vt:lpstr>Конкурс 4  «Поєднай правильно»</vt:lpstr>
      <vt:lpstr>Конкурс 4  «Поєднай правильно»</vt:lpstr>
      <vt:lpstr>Конкурс 5  «Вікторина»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6 «Сформулюй правильну відповідь»  </vt:lpstr>
      <vt:lpstr>Конкурс 7  Конкурс капітанів   “ Одна хвилина”</vt:lpstr>
      <vt:lpstr>Слайд 61</vt:lpstr>
      <vt:lpstr>Конкурс 9 “Тестове завдання”  Студенти проходять тест за допомогою тестової програми. </vt:lpstr>
      <vt:lpstr>Домашнє завдання:</vt:lpstr>
      <vt:lpstr>Слайд 64</vt:lpstr>
    </vt:vector>
  </TitlesOfParts>
  <Company>DIPiP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DIPiP</dc:creator>
  <cp:lastModifiedBy>User</cp:lastModifiedBy>
  <cp:revision>279</cp:revision>
  <dcterms:created xsi:type="dcterms:W3CDTF">2006-03-17T08:37:51Z</dcterms:created>
  <dcterms:modified xsi:type="dcterms:W3CDTF">2012-11-15T18:29:32Z</dcterms:modified>
</cp:coreProperties>
</file>