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32BD-210F-4A51-BE84-071CD16897D1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222DCB-DC3B-4E6A-B77B-5317456D7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32BD-210F-4A51-BE84-071CD16897D1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DCB-DC3B-4E6A-B77B-5317456D7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32BD-210F-4A51-BE84-071CD16897D1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DCB-DC3B-4E6A-B77B-5317456D7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32BD-210F-4A51-BE84-071CD16897D1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222DCB-DC3B-4E6A-B77B-5317456D7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32BD-210F-4A51-BE84-071CD16897D1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DCB-DC3B-4E6A-B77B-5317456D7B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32BD-210F-4A51-BE84-071CD16897D1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DCB-DC3B-4E6A-B77B-5317456D7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32BD-210F-4A51-BE84-071CD16897D1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2222DCB-DC3B-4E6A-B77B-5317456D7B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32BD-210F-4A51-BE84-071CD16897D1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DCB-DC3B-4E6A-B77B-5317456D7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32BD-210F-4A51-BE84-071CD16897D1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DCB-DC3B-4E6A-B77B-5317456D7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32BD-210F-4A51-BE84-071CD16897D1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DCB-DC3B-4E6A-B77B-5317456D7B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32BD-210F-4A51-BE84-071CD16897D1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2DCB-DC3B-4E6A-B77B-5317456D7B6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1832BD-210F-4A51-BE84-071CD16897D1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222DCB-DC3B-4E6A-B77B-5317456D7B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Прикладне </a:t>
            </a:r>
            <a:r>
              <a:rPr lang="uk-UA" b="1" dirty="0"/>
              <a:t>програмне забезпечення. Його класифікація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1С мал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3640" y="3121508"/>
            <a:ext cx="3240360" cy="3736492"/>
          </a:xfrm>
          <a:prstGeom prst="rect">
            <a:avLst/>
          </a:prstGeom>
        </p:spPr>
      </p:pic>
      <p:pic>
        <p:nvPicPr>
          <p:cNvPr id="5" name="Рисунок 4" descr="прог заб мал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2996952"/>
            <a:ext cx="3707905" cy="38610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i="1" dirty="0" smtClean="0"/>
          </a:p>
          <a:p>
            <a:r>
              <a:rPr lang="uk-UA" b="1" i="1" dirty="0" smtClean="0"/>
              <a:t>Табличні </a:t>
            </a:r>
            <a:r>
              <a:rPr lang="uk-UA" b="1" i="1" dirty="0"/>
              <a:t>процесори – це програми, що забезпечують роботу з великими таблицями чисел, а також автоматизацію математичних обчислень за допомогою формул. Вони забезпечують роботу з символьними даними, здійснюють побудову діаграм, графіків тощо.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Найпопулярніші електронні таблиці – це Excel, </a:t>
            </a:r>
            <a:r>
              <a:rPr lang="uk-UA" b="1" dirty="0" err="1"/>
              <a:t>Quattro</a:t>
            </a:r>
            <a:r>
              <a:rPr lang="uk-UA" b="1" dirty="0"/>
              <a:t> </a:t>
            </a:r>
            <a:r>
              <a:rPr lang="uk-UA" b="1" dirty="0" err="1"/>
              <a:t>Pro</a:t>
            </a:r>
            <a:r>
              <a:rPr lang="uk-UA" b="1" dirty="0"/>
              <a:t>, Works та ін.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 descr="ексел 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07704" cy="1876425"/>
          </a:xfrm>
          <a:prstGeom prst="rect">
            <a:avLst/>
          </a:prstGeom>
        </p:spPr>
      </p:pic>
      <p:pic>
        <p:nvPicPr>
          <p:cNvPr id="5" name="Рисунок 4" descr="ексел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1"/>
            <a:ext cx="1691680" cy="16916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i="1" dirty="0"/>
              <a:t>СУБД – це програми, що дозволяють створювати бази даних, здійснювати їх обробку та управління за відповідним запитом. Ці програми здійснюють пошук даних, генерацію звітів різної форми, обчислювальну обробку даних, сортування даних тощо.</a:t>
            </a:r>
            <a:endParaRPr lang="ru-RU" dirty="0"/>
          </a:p>
          <a:p>
            <a:r>
              <a:rPr lang="uk-UA" dirty="0" smtClean="0"/>
              <a:t>Прикладами таких програм є Access, FoxPro, </a:t>
            </a:r>
            <a:r>
              <a:rPr lang="uk-UA" dirty="0" err="1" smtClean="0"/>
              <a:t>Clipper</a:t>
            </a:r>
            <a:r>
              <a:rPr lang="uk-UA" dirty="0" smtClean="0"/>
              <a:t>, </a:t>
            </a:r>
            <a:r>
              <a:rPr lang="uk-UA" dirty="0" err="1" smtClean="0"/>
              <a:t>Oracle</a:t>
            </a:r>
            <a:r>
              <a:rPr lang="uk-UA" dirty="0" smtClean="0"/>
              <a:t> тощо.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СУБД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24335" y="1"/>
            <a:ext cx="1419665" cy="21328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До </a:t>
            </a:r>
            <a:r>
              <a:rPr lang="uk-UA" dirty="0"/>
              <a:t>прикладних програм спеціального призначення можна віднести програми бухгалтерського обліку, розрахунку будівельних конструкцій</a:t>
            </a:r>
            <a:r>
              <a:rPr lang="uk-UA"/>
              <a:t>, </a:t>
            </a:r>
            <a:r>
              <a:rPr lang="uk-UA" smtClean="0"/>
              <a:t>проектування </a:t>
            </a:r>
            <a:r>
              <a:rPr lang="uk-UA" dirty="0"/>
              <a:t>деталей машин, керування матеріальними запасами, статис­тичної обробки даних, програмні засоби </a:t>
            </a:r>
            <a:r>
              <a:rPr lang="uk-UA" dirty="0" err="1"/>
              <a:t>мультимедіа</a:t>
            </a:r>
            <a:r>
              <a:rPr lang="uk-UA" dirty="0"/>
              <a:t>, банківські інформа­ційні системи тощо.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uk-UA" dirty="0"/>
              <a:t>Для того, щоб за допомогою обчислювальної машини розв’язувати різноманітні задачі, створюється прикладне програмне забезпечення, яке використовується широким колом користувачів. Прикладні </a:t>
            </a:r>
            <a:r>
              <a:rPr lang="uk-UA" dirty="0" smtClean="0"/>
              <a:t>програми </a:t>
            </a:r>
            <a:r>
              <a:rPr lang="uk-UA" dirty="0"/>
              <a:t>мож­на поділити на дві групи</a:t>
            </a:r>
            <a:r>
              <a:rPr lang="uk-UA" dirty="0" smtClean="0"/>
              <a:t>: </a:t>
            </a:r>
            <a:r>
              <a:rPr lang="uk-UA" b="1" dirty="0" smtClean="0"/>
              <a:t>прикладні програми загального призначення та прикладні програми спеціального призначення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uk-UA" b="1" u="sng" dirty="0"/>
              <a:t>Прикладні програми </a:t>
            </a:r>
            <a:r>
              <a:rPr lang="uk-UA" dirty="0"/>
              <a:t>загального призначення – це комплекс програм, які широко використовуються серед різних категорій користувачів. Най­відомішими серед них є текстові редактори, графічні редактори, елект­ронні таблиці та системи управління базами даних (СУБД) (рис. </a:t>
            </a:r>
            <a:r>
              <a:rPr lang="uk-UA" dirty="0" smtClean="0"/>
              <a:t>1.)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ОГРАМНЕ ЗАБЕЗПЕЧЕНН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32875" cy="633670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икладне програмне забезпечення мал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692696"/>
            <a:ext cx="8229600" cy="554461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u="sng" dirty="0" smtClean="0"/>
              <a:t>Текстові редактори </a:t>
            </a:r>
            <a:r>
              <a:rPr lang="uk-UA" i="1" dirty="0" smtClean="0"/>
              <a:t>– могутні програми для створення невеликих текстових документів. Вони дозволяють вводити, редагувати, фор­матувати текст, вставляти малюнки, таблиці, перевіряти правопис, складати зміст та багато інших складних операцій.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/>
          <a:lstStyle/>
          <a:p>
            <a:r>
              <a:rPr lang="uk-UA" dirty="0"/>
              <a:t>Такими програмами є MS WORD, Лексикон та ін. Для підготовки досить складних документів (книг, газет, журналів) застосовують інші програми, що називаються видавничими системами.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ворд ексел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60648"/>
            <a:ext cx="1575048" cy="1628800"/>
          </a:xfrm>
          <a:prstGeom prst="rect">
            <a:avLst/>
          </a:prstGeom>
        </p:spPr>
      </p:pic>
      <p:pic>
        <p:nvPicPr>
          <p:cNvPr id="5" name="Рисунок 4" descr="ВОРД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95875"/>
            <a:ext cx="2600325" cy="1762125"/>
          </a:xfrm>
          <a:prstGeom prst="rect">
            <a:avLst/>
          </a:prstGeom>
        </p:spPr>
      </p:pic>
      <p:pic>
        <p:nvPicPr>
          <p:cNvPr id="6" name="Рисунок 5" descr="ТЕкст проц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77025" y="501015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Графічні редактори – це прикладні програми, що дозволяють створювати, редагувати, записувати у файли, посилати на пристрій виведення графічні зображення. Більшість редакторів дозволяють обробляти картинки, введені за допомогою сканерів.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КОРЕЛ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0"/>
            <a:ext cx="2123728" cy="1646571"/>
          </a:xfrm>
          <a:prstGeom prst="rect">
            <a:avLst/>
          </a:prstGeom>
        </p:spPr>
      </p:pic>
      <p:pic>
        <p:nvPicPr>
          <p:cNvPr id="5" name="Рисунок 4" descr="ПЕЙТ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869161"/>
            <a:ext cx="3707904" cy="1988840"/>
          </a:xfrm>
          <a:prstGeom prst="rect">
            <a:avLst/>
          </a:prstGeom>
        </p:spPr>
      </p:pic>
      <p:pic>
        <p:nvPicPr>
          <p:cNvPr id="6" name="Рисунок 5" descr="Граф ре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97152"/>
            <a:ext cx="2915816" cy="20608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uk-UA" dirty="0" smtClean="0"/>
              <a:t>Приклади </a:t>
            </a:r>
            <a:r>
              <a:rPr lang="uk-UA" dirty="0"/>
              <a:t>графічних редакторів: </a:t>
            </a:r>
            <a:r>
              <a:rPr lang="uk-UA" dirty="0" err="1"/>
              <a:t>Paint</a:t>
            </a:r>
            <a:r>
              <a:rPr lang="uk-UA" dirty="0"/>
              <a:t> </a:t>
            </a:r>
            <a:r>
              <a:rPr lang="uk-UA" dirty="0" err="1"/>
              <a:t>Brush</a:t>
            </a:r>
            <a:r>
              <a:rPr lang="uk-UA" dirty="0"/>
              <a:t>, </a:t>
            </a:r>
            <a:r>
              <a:rPr lang="uk-UA" dirty="0" err="1"/>
              <a:t>Adobe</a:t>
            </a:r>
            <a:r>
              <a:rPr lang="uk-UA" dirty="0"/>
              <a:t> </a:t>
            </a:r>
            <a:r>
              <a:rPr lang="uk-UA" dirty="0" err="1"/>
              <a:t>PhotoShop</a:t>
            </a:r>
            <a:r>
              <a:rPr lang="uk-UA" dirty="0"/>
              <a:t>, </a:t>
            </a:r>
            <a:r>
              <a:rPr lang="uk-UA" dirty="0" err="1"/>
              <a:t>Adobe</a:t>
            </a:r>
            <a:r>
              <a:rPr lang="uk-UA" dirty="0"/>
              <a:t> </a:t>
            </a:r>
            <a:r>
              <a:rPr lang="uk-UA" dirty="0" err="1"/>
              <a:t>Illustrator</a:t>
            </a:r>
            <a:r>
              <a:rPr lang="uk-UA" dirty="0"/>
              <a:t>, </a:t>
            </a:r>
            <a:r>
              <a:rPr lang="uk-UA" dirty="0" err="1"/>
              <a:t>Corel</a:t>
            </a:r>
            <a:r>
              <a:rPr lang="uk-UA" dirty="0"/>
              <a:t> </a:t>
            </a:r>
            <a:r>
              <a:rPr lang="uk-UA" dirty="0" err="1"/>
              <a:t>Draw</a:t>
            </a:r>
            <a:r>
              <a:rPr lang="uk-UA" dirty="0"/>
              <a:t>, </a:t>
            </a:r>
            <a:r>
              <a:rPr lang="uk-UA" dirty="0" err="1"/>
              <a:t>Free</a:t>
            </a:r>
            <a:r>
              <a:rPr lang="uk-UA" dirty="0"/>
              <a:t> </a:t>
            </a:r>
            <a:r>
              <a:rPr lang="uk-UA" dirty="0" err="1"/>
              <a:t>Hand</a:t>
            </a:r>
            <a:r>
              <a:rPr lang="uk-UA" dirty="0"/>
              <a:t>, 3D </a:t>
            </a:r>
            <a:r>
              <a:rPr lang="uk-UA" dirty="0" err="1"/>
              <a:t>Studio</a:t>
            </a:r>
            <a:r>
              <a:rPr lang="uk-UA" dirty="0"/>
              <a:t> </a:t>
            </a:r>
            <a:r>
              <a:rPr lang="uk-UA" dirty="0" err="1"/>
              <a:t>Max</a:t>
            </a:r>
            <a:r>
              <a:rPr lang="uk-UA" dirty="0"/>
              <a:t> та ін.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images 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0"/>
            <a:ext cx="2555776" cy="2138506"/>
          </a:xfrm>
          <a:prstGeom prst="rect">
            <a:avLst/>
          </a:prstGeom>
        </p:spPr>
      </p:pic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791075"/>
            <a:ext cx="2209800" cy="2066925"/>
          </a:xfrm>
          <a:prstGeom prst="rect">
            <a:avLst/>
          </a:prstGeom>
        </p:spPr>
      </p:pic>
      <p:pic>
        <p:nvPicPr>
          <p:cNvPr id="6" name="Рисунок 5" descr="images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75" y="4714875"/>
            <a:ext cx="2143125" cy="2143125"/>
          </a:xfrm>
          <a:prstGeom prst="rect">
            <a:avLst/>
          </a:prstGeom>
        </p:spPr>
      </p:pic>
      <p:pic>
        <p:nvPicPr>
          <p:cNvPr id="7" name="Рисунок 6" descr="1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7704" y="0"/>
            <a:ext cx="1800200" cy="1914525"/>
          </a:xfrm>
          <a:prstGeom prst="rect">
            <a:avLst/>
          </a:prstGeom>
        </p:spPr>
      </p:pic>
      <p:pic>
        <p:nvPicPr>
          <p:cNvPr id="8" name="Рисунок 7" descr="22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95736" y="5010150"/>
            <a:ext cx="2466975" cy="1847850"/>
          </a:xfrm>
          <a:prstGeom prst="rect">
            <a:avLst/>
          </a:prstGeom>
        </p:spPr>
      </p:pic>
      <p:pic>
        <p:nvPicPr>
          <p:cNvPr id="9" name="Рисунок 8" descr="555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1"/>
            <a:ext cx="1819275" cy="1988840"/>
          </a:xfrm>
          <a:prstGeom prst="rect">
            <a:avLst/>
          </a:prstGeom>
        </p:spPr>
      </p:pic>
      <p:pic>
        <p:nvPicPr>
          <p:cNvPr id="10" name="Рисунок 9" descr="инсталятор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16016" y="4543425"/>
            <a:ext cx="2160240" cy="2314575"/>
          </a:xfrm>
          <a:prstGeom prst="rect">
            <a:avLst/>
          </a:prstGeom>
        </p:spPr>
      </p:pic>
      <p:pic>
        <p:nvPicPr>
          <p:cNvPr id="11" name="Рисунок 10" descr="99.jpe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51920" y="0"/>
            <a:ext cx="2524125" cy="18097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340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Прикладне програмне забезпечення. Його класифікація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Прикладне програмне забезпечення. Його класифікація</dc:title>
  <dc:creator>41</dc:creator>
  <cp:lastModifiedBy>41</cp:lastModifiedBy>
  <cp:revision>4</cp:revision>
  <dcterms:created xsi:type="dcterms:W3CDTF">2013-09-16T06:32:15Z</dcterms:created>
  <dcterms:modified xsi:type="dcterms:W3CDTF">2013-09-16T07:00:26Z</dcterms:modified>
</cp:coreProperties>
</file>