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1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28604"/>
            <a:ext cx="8286808" cy="5210196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 err="1" smtClean="0">
                <a:solidFill>
                  <a:schemeClr val="tx1"/>
                </a:solidFill>
              </a:rPr>
              <a:t>Облік</a:t>
            </a:r>
            <a:r>
              <a:rPr lang="ru-RU" sz="2800" b="1" u="sng" dirty="0" smtClean="0">
                <a:solidFill>
                  <a:schemeClr val="tx1"/>
                </a:solidFill>
              </a:rPr>
              <a:t> </a:t>
            </a:r>
            <a:r>
              <a:rPr lang="ru-RU" sz="2800" b="1" u="sng" dirty="0" err="1" smtClean="0">
                <a:solidFill>
                  <a:schemeClr val="tx1"/>
                </a:solidFill>
              </a:rPr>
              <a:t>товарних</a:t>
            </a:r>
            <a:r>
              <a:rPr lang="ru-RU" sz="2800" b="1" u="sng" dirty="0" smtClean="0">
                <a:solidFill>
                  <a:schemeClr val="tx1"/>
                </a:solidFill>
              </a:rPr>
              <a:t> </a:t>
            </a:r>
            <a:r>
              <a:rPr lang="ru-RU" sz="2800" b="1" u="sng" dirty="0" err="1" smtClean="0">
                <a:solidFill>
                  <a:schemeClr val="tx1"/>
                </a:solidFill>
              </a:rPr>
              <a:t>операцій</a:t>
            </a:r>
            <a:r>
              <a:rPr lang="ru-RU" sz="2800" b="1" u="sng" dirty="0" smtClean="0">
                <a:solidFill>
                  <a:schemeClr val="tx1"/>
                </a:solidFill>
              </a:rPr>
              <a:t> на </a:t>
            </a:r>
            <a:r>
              <a:rPr lang="ru-RU" sz="2800" b="1" u="sng" dirty="0" err="1" smtClean="0">
                <a:solidFill>
                  <a:schemeClr val="tx1"/>
                </a:solidFill>
              </a:rPr>
              <a:t>підприємствах</a:t>
            </a:r>
            <a:r>
              <a:rPr lang="ru-RU" sz="2800" b="1" u="sng" dirty="0" smtClean="0">
                <a:solidFill>
                  <a:schemeClr val="tx1"/>
                </a:solidFill>
              </a:rPr>
              <a:t> </a:t>
            </a:r>
            <a:r>
              <a:rPr lang="ru-RU" sz="2800" b="1" u="sng" dirty="0" err="1" smtClean="0">
                <a:solidFill>
                  <a:schemeClr val="tx1"/>
                </a:solidFill>
              </a:rPr>
              <a:t>роздрібної</a:t>
            </a:r>
            <a:r>
              <a:rPr lang="ru-RU" sz="2800" b="1" u="sng" dirty="0" smtClean="0">
                <a:solidFill>
                  <a:schemeClr val="tx1"/>
                </a:solidFill>
              </a:rPr>
              <a:t> </a:t>
            </a:r>
            <a:r>
              <a:rPr lang="ru-RU" sz="2800" b="1" u="sng" dirty="0" err="1" smtClean="0">
                <a:solidFill>
                  <a:schemeClr val="tx1"/>
                </a:solidFill>
              </a:rPr>
              <a:t>торгівлі</a:t>
            </a:r>
            <a:r>
              <a:rPr lang="ru-RU" sz="2800" b="1" u="sng" dirty="0" smtClean="0">
                <a:solidFill>
                  <a:schemeClr val="tx1"/>
                </a:solidFill>
              </a:rPr>
              <a:t>. </a:t>
            </a:r>
            <a:r>
              <a:rPr lang="ru-RU" sz="2800" b="1" u="sng" dirty="0" err="1" smtClean="0">
                <a:solidFill>
                  <a:schemeClr val="tx1"/>
                </a:solidFill>
              </a:rPr>
              <a:t>Переоцінка</a:t>
            </a:r>
            <a:r>
              <a:rPr lang="ru-RU" sz="2800" b="1" u="sng" dirty="0" smtClean="0">
                <a:solidFill>
                  <a:schemeClr val="tx1"/>
                </a:solidFill>
              </a:rPr>
              <a:t> </a:t>
            </a:r>
            <a:r>
              <a:rPr lang="ru-RU" sz="2800" b="1" u="sng" dirty="0" err="1" smtClean="0">
                <a:solidFill>
                  <a:schemeClr val="tx1"/>
                </a:solidFill>
              </a:rPr>
              <a:t>товарів</a:t>
            </a:r>
            <a:endParaRPr lang="ru-RU" sz="2800" b="1" u="sng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Переоцінка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може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проводитися</a:t>
            </a:r>
            <a:r>
              <a:rPr lang="ru-RU" sz="2800" b="1" dirty="0" smtClean="0">
                <a:solidFill>
                  <a:schemeClr val="tx1"/>
                </a:solidFill>
              </a:rPr>
              <a:t>: 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 а) </a:t>
            </a:r>
            <a:r>
              <a:rPr lang="ru-RU" sz="2800" b="1" dirty="0" err="1" smtClean="0">
                <a:solidFill>
                  <a:schemeClr val="tx1"/>
                </a:solidFill>
              </a:rPr>
              <a:t>протягом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звітного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періоду</a:t>
            </a:r>
            <a:r>
              <a:rPr lang="ru-RU" sz="2800" b="1" dirty="0" smtClean="0">
                <a:solidFill>
                  <a:schemeClr val="tx1"/>
                </a:solidFill>
              </a:rPr>
              <a:t>(</a:t>
            </a:r>
            <a:r>
              <a:rPr lang="ru-RU" sz="2800" b="1" dirty="0" err="1" smtClean="0">
                <a:solidFill>
                  <a:schemeClr val="tx1"/>
                </a:solidFill>
              </a:rPr>
              <a:t>обов’язкова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чи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добровільна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переоцінка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вартості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товарів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 б) на дату </a:t>
            </a:r>
            <a:r>
              <a:rPr lang="ru-RU" sz="2800" b="1" dirty="0" err="1" smtClean="0">
                <a:solidFill>
                  <a:schemeClr val="tx1"/>
                </a:solidFill>
              </a:rPr>
              <a:t>складання</a:t>
            </a:r>
            <a:r>
              <a:rPr lang="ru-RU" sz="2800" b="1" dirty="0" smtClean="0">
                <a:solidFill>
                  <a:schemeClr val="tx1"/>
                </a:solidFill>
              </a:rPr>
              <a:t> балансу. </a:t>
            </a:r>
          </a:p>
          <a:p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474435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table">
            <a:tbl>
              <a:tblPr/>
              <a:tblGrid>
                <a:gridCol w="1420659"/>
                <a:gridCol w="7723340"/>
              </a:tblGrid>
              <a:tr h="527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Calibri"/>
                          <a:ea typeface="Times New Roman"/>
                          <a:cs typeface="Times New Roman"/>
                        </a:rPr>
                        <a:t>Переоцінка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Причини </a:t>
                      </a:r>
                      <a:r>
                        <a:rPr lang="ru-RU" sz="2000" b="1" dirty="0" err="1">
                          <a:latin typeface="Calibri"/>
                          <a:ea typeface="Times New Roman"/>
                          <a:cs typeface="Times New Roman"/>
                        </a:rPr>
                        <a:t>проведення</a:t>
                      </a: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latin typeface="Calibri"/>
                          <a:ea typeface="Times New Roman"/>
                          <a:cs typeface="Times New Roman"/>
                        </a:rPr>
                        <a:t>переоцінки</a:t>
                      </a: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latin typeface="Calibri"/>
                          <a:ea typeface="Times New Roman"/>
                          <a:cs typeface="Times New Roman"/>
                        </a:rPr>
                        <a:t>протягом</a:t>
                      </a: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latin typeface="Calibri"/>
                          <a:ea typeface="Times New Roman"/>
                          <a:cs typeface="Times New Roman"/>
                        </a:rPr>
                        <a:t>звітного</a:t>
                      </a: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 err="1">
                          <a:latin typeface="Calibri"/>
                          <a:ea typeface="Times New Roman"/>
                          <a:cs typeface="Times New Roman"/>
                        </a:rPr>
                        <a:t>періоду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0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Уцінка (згідно з Положенням №120</a:t>
                      </a: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Часткова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втрата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первинних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якостей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товару; 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Відсутність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попиту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товари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більш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ніж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3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місяці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. При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цьому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не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конкретизується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якої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дати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слід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починати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відлік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дати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придбання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продавцем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товарів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або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дати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виставлення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товару на продаж. 2  На думку автора, 3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місяці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слід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обчислюватись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дати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виставлення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товарів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на продаж.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Однак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, як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свідчить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практика,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податкові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органи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дотримуються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іншої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думки -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обчислення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вказаного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терміну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починається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дати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придбання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товарів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суб’єктом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роздрібної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err="1">
                          <a:latin typeface="Calibri"/>
                          <a:ea typeface="Times New Roman"/>
                          <a:cs typeface="Times New Roman"/>
                        </a:rPr>
                        <a:t>торгівлі</a:t>
                      </a: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ea typeface="Times New Roman"/>
                <a:cs typeface="Times New Roman"/>
              </a:rPr>
              <a:t>Позиція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податкової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досить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зрозуміла</a:t>
            </a:r>
            <a:r>
              <a:rPr lang="ru-RU" dirty="0">
                <a:ea typeface="Times New Roman"/>
                <a:cs typeface="Times New Roman"/>
              </a:rPr>
              <a:t> - </a:t>
            </a:r>
            <a:r>
              <a:rPr lang="ru-RU" dirty="0" err="1">
                <a:ea typeface="Times New Roman"/>
                <a:cs typeface="Times New Roman"/>
              </a:rPr>
              <a:t>адже</a:t>
            </a:r>
            <a:r>
              <a:rPr lang="ru-RU" dirty="0">
                <a:ea typeface="Times New Roman"/>
                <a:cs typeface="Times New Roman"/>
              </a:rPr>
              <a:t>, </a:t>
            </a:r>
            <a:r>
              <a:rPr lang="ru-RU" dirty="0" err="1">
                <a:ea typeface="Times New Roman"/>
                <a:cs typeface="Times New Roman"/>
              </a:rPr>
              <a:t>чим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раніше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підприємство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проведе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уцінку</a:t>
            </a:r>
            <a:r>
              <a:rPr lang="ru-RU" dirty="0">
                <a:ea typeface="Times New Roman"/>
                <a:cs typeface="Times New Roman"/>
              </a:rPr>
              <a:t>, </a:t>
            </a:r>
            <a:r>
              <a:rPr lang="ru-RU" dirty="0" err="1">
                <a:ea typeface="Times New Roman"/>
                <a:cs typeface="Times New Roman"/>
              </a:rPr>
              <a:t>тим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скоріше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наступлять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її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податкові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наслідки</a:t>
            </a:r>
            <a:r>
              <a:rPr lang="ru-RU" dirty="0">
                <a:ea typeface="Times New Roman"/>
                <a:cs typeface="Times New Roman"/>
              </a:rPr>
              <a:t> (див. </a:t>
            </a:r>
            <a:r>
              <a:rPr lang="ru-RU" dirty="0" err="1">
                <a:ea typeface="Times New Roman"/>
                <a:cs typeface="Times New Roman"/>
              </a:rPr>
              <a:t>нижче</a:t>
            </a:r>
            <a:r>
              <a:rPr lang="ru-RU" dirty="0">
                <a:ea typeface="Times New Roman"/>
                <a:cs typeface="Times New Roman"/>
              </a:rPr>
              <a:t>) і, </a:t>
            </a:r>
            <a:r>
              <a:rPr lang="ru-RU" dirty="0" err="1">
                <a:ea typeface="Times New Roman"/>
                <a:cs typeface="Times New Roman"/>
              </a:rPr>
              <a:t>відповідно</a:t>
            </a:r>
            <a:r>
              <a:rPr lang="ru-RU" dirty="0">
                <a:ea typeface="Times New Roman"/>
                <a:cs typeface="Times New Roman"/>
              </a:rPr>
              <a:t>, </a:t>
            </a:r>
            <a:r>
              <a:rPr lang="ru-RU" dirty="0" err="1">
                <a:ea typeface="Times New Roman"/>
                <a:cs typeface="Times New Roman"/>
              </a:rPr>
              <a:t>скоріше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наповниться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державний</a:t>
            </a:r>
            <a:r>
              <a:rPr lang="ru-RU" dirty="0">
                <a:ea typeface="Times New Roman"/>
                <a:cs typeface="Times New Roman"/>
              </a:rPr>
              <a:t> бюджет;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Зазначимо</a:t>
            </a:r>
            <a:r>
              <a:rPr lang="ru-RU" dirty="0">
                <a:ea typeface="Times New Roman"/>
                <a:cs typeface="Times New Roman"/>
              </a:rPr>
              <a:t>, </a:t>
            </a:r>
            <a:r>
              <a:rPr lang="ru-RU" dirty="0" err="1">
                <a:ea typeface="Times New Roman"/>
                <a:cs typeface="Times New Roman"/>
              </a:rPr>
              <a:t>що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вказані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вимоги</a:t>
            </a:r>
            <a:r>
              <a:rPr lang="ru-RU" dirty="0">
                <a:ea typeface="Times New Roman"/>
                <a:cs typeface="Times New Roman"/>
              </a:rPr>
              <a:t> не </a:t>
            </a:r>
            <a:r>
              <a:rPr lang="ru-RU" dirty="0" err="1">
                <a:ea typeface="Times New Roman"/>
                <a:cs typeface="Times New Roman"/>
              </a:rPr>
              <a:t>розповсюджуються</a:t>
            </a:r>
            <a:r>
              <a:rPr lang="ru-RU" dirty="0">
                <a:ea typeface="Times New Roman"/>
                <a:cs typeface="Times New Roman"/>
              </a:rPr>
              <a:t> на </a:t>
            </a:r>
            <a:r>
              <a:rPr lang="ru-RU" dirty="0" err="1">
                <a:ea typeface="Times New Roman"/>
                <a:cs typeface="Times New Roman"/>
              </a:rPr>
              <a:t>товари</a:t>
            </a:r>
            <a:r>
              <a:rPr lang="ru-RU" dirty="0">
                <a:ea typeface="Times New Roman"/>
                <a:cs typeface="Times New Roman"/>
              </a:rPr>
              <a:t>, </a:t>
            </a:r>
            <a:r>
              <a:rPr lang="ru-RU" dirty="0" err="1">
                <a:ea typeface="Times New Roman"/>
                <a:cs typeface="Times New Roman"/>
              </a:rPr>
              <a:t>які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знаходяться</a:t>
            </a:r>
            <a:r>
              <a:rPr lang="ru-RU" dirty="0">
                <a:ea typeface="Times New Roman"/>
                <a:cs typeface="Times New Roman"/>
              </a:rPr>
              <a:t> на </a:t>
            </a:r>
            <a:r>
              <a:rPr lang="ru-RU" dirty="0" err="1">
                <a:ea typeface="Times New Roman"/>
                <a:cs typeface="Times New Roman"/>
              </a:rPr>
              <a:t>відповідальному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зберіганні</a:t>
            </a:r>
            <a:r>
              <a:rPr lang="ru-RU" dirty="0">
                <a:ea typeface="Times New Roman"/>
                <a:cs typeface="Times New Roman"/>
              </a:rPr>
              <a:t>, </a:t>
            </a:r>
            <a:r>
              <a:rPr lang="ru-RU" dirty="0" err="1">
                <a:ea typeface="Times New Roman"/>
                <a:cs typeface="Times New Roman"/>
              </a:rPr>
              <a:t>передані</a:t>
            </a:r>
            <a:r>
              <a:rPr lang="ru-RU" dirty="0">
                <a:ea typeface="Times New Roman"/>
                <a:cs typeface="Times New Roman"/>
              </a:rPr>
              <a:t> в заставу </a:t>
            </a:r>
            <a:r>
              <a:rPr lang="ru-RU" dirty="0" err="1">
                <a:ea typeface="Times New Roman"/>
                <a:cs typeface="Times New Roman"/>
              </a:rPr>
              <a:t>або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ті</a:t>
            </a:r>
            <a:r>
              <a:rPr lang="ru-RU" dirty="0">
                <a:ea typeface="Times New Roman"/>
                <a:cs typeface="Times New Roman"/>
              </a:rPr>
              <a:t>, з </a:t>
            </a:r>
            <a:r>
              <a:rPr lang="ru-RU" dirty="0" err="1">
                <a:ea typeface="Times New Roman"/>
                <a:cs typeface="Times New Roman"/>
              </a:rPr>
              <a:t>яких</a:t>
            </a:r>
            <a:r>
              <a:rPr lang="ru-RU" dirty="0">
                <a:ea typeface="Times New Roman"/>
                <a:cs typeface="Times New Roman"/>
              </a:rPr>
              <a:t> </a:t>
            </a:r>
            <a:r>
              <a:rPr lang="ru-RU" dirty="0" err="1">
                <a:ea typeface="Times New Roman"/>
                <a:cs typeface="Times New Roman"/>
              </a:rPr>
              <a:t>сформований</a:t>
            </a:r>
            <a:r>
              <a:rPr lang="ru-RU" dirty="0">
                <a:ea typeface="Times New Roman"/>
                <a:cs typeface="Times New Roman"/>
              </a:rPr>
              <a:t> резерв</a:t>
            </a:r>
            <a:r>
              <a:rPr lang="en-US" dirty="0">
                <a:ea typeface="Times New Roman"/>
                <a:cs typeface="Times New Roman"/>
              </a:rPr>
              <a:t>.</a:t>
            </a:r>
            <a:endParaRPr lang="ru-RU" dirty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7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591394"/>
              </p:ext>
            </p:extLst>
          </p:nvPr>
        </p:nvGraphicFramePr>
        <p:xfrm>
          <a:off x="0" y="0"/>
          <a:ext cx="9143999" cy="7045198"/>
        </p:xfrm>
        <a:graphic>
          <a:graphicData uri="http://schemas.openxmlformats.org/drawingml/2006/table">
            <a:tbl>
              <a:tblPr/>
              <a:tblGrid>
                <a:gridCol w="1785918"/>
                <a:gridCol w="7358081"/>
              </a:tblGrid>
              <a:tr h="9144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Дозволена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Дооцінка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згідно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Порядком № 07)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умови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змін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цін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постачальників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транспортних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організацій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якщо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за договорами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постачання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витрати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по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доставці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товарів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покладені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покупця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Не заборонена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Уцінка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Зниження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попиту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на товар (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незалежно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від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того, як давно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він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придбаний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та/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або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виставлений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на продаж);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Наближення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завершення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строків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реалізації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товарів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Розпродаж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морально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застарілих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моделей перед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появою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більш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нових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Calibri"/>
                          <a:ea typeface="Times New Roman"/>
                          <a:cs typeface="Times New Roman"/>
                        </a:rPr>
                        <a:t>тощо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Дооцінка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за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рахунок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збільшення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торгової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націнки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зростанні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цін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постачальників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При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зростанні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цін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конкурентів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Calibri"/>
                          <a:ea typeface="Times New Roman"/>
                          <a:cs typeface="Times New Roman"/>
                        </a:rPr>
                        <a:t>тощо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ru-RU" b="1" dirty="0" smtClean="0"/>
              <a:t>1) </a:t>
            </a:r>
            <a:r>
              <a:rPr lang="ru-RU" b="1" dirty="0" err="1" smtClean="0"/>
              <a:t>уцінка</a:t>
            </a:r>
            <a:r>
              <a:rPr lang="ru-RU" b="1" dirty="0" smtClean="0"/>
              <a:t> - проводиться в </a:t>
            </a:r>
            <a:r>
              <a:rPr lang="ru-RU" b="1" dirty="0" err="1" smtClean="0"/>
              <a:t>усіх</a:t>
            </a:r>
            <a:r>
              <a:rPr lang="ru-RU" b="1" dirty="0" smtClean="0"/>
              <a:t> </a:t>
            </a:r>
            <a:r>
              <a:rPr lang="ru-RU" b="1" dirty="0" err="1" smtClean="0"/>
              <a:t>випадках</a:t>
            </a:r>
            <a:r>
              <a:rPr lang="ru-RU" b="1" dirty="0" smtClean="0"/>
              <a:t>, коли чиста </a:t>
            </a:r>
            <a:r>
              <a:rPr lang="ru-RU" b="1" dirty="0" err="1" smtClean="0"/>
              <a:t>вартість</a:t>
            </a:r>
            <a:r>
              <a:rPr lang="ru-RU" b="1" dirty="0" smtClean="0"/>
              <a:t> </a:t>
            </a:r>
            <a:r>
              <a:rPr lang="ru-RU" b="1" dirty="0" err="1" smtClean="0"/>
              <a:t>реалізації</a:t>
            </a:r>
            <a:r>
              <a:rPr lang="ru-RU" b="1" dirty="0" smtClean="0"/>
              <a:t> </a:t>
            </a:r>
            <a:r>
              <a:rPr lang="ru-RU" b="1" dirty="0" err="1" smtClean="0"/>
              <a:t>товарів</a:t>
            </a:r>
            <a:r>
              <a:rPr lang="ru-RU" b="1" dirty="0" smtClean="0"/>
              <a:t> </a:t>
            </a:r>
            <a:r>
              <a:rPr lang="ru-RU" b="1" dirty="0" err="1" smtClean="0"/>
              <a:t>менша</a:t>
            </a:r>
            <a:r>
              <a:rPr lang="ru-RU" b="1" dirty="0" smtClean="0"/>
              <a:t>, </a:t>
            </a:r>
            <a:r>
              <a:rPr lang="ru-RU" b="1" dirty="0" err="1" smtClean="0"/>
              <a:t>ніж</a:t>
            </a:r>
            <a:r>
              <a:rPr lang="ru-RU" b="1" dirty="0" smtClean="0"/>
              <a:t> </a:t>
            </a:r>
            <a:r>
              <a:rPr lang="ru-RU" b="1" dirty="0" err="1" smtClean="0"/>
              <a:t>їхня</a:t>
            </a:r>
            <a:r>
              <a:rPr lang="ru-RU" b="1" dirty="0" smtClean="0"/>
              <a:t> </a:t>
            </a:r>
            <a:r>
              <a:rPr lang="ru-RU" b="1" dirty="0" err="1" smtClean="0"/>
              <a:t>собівартість</a:t>
            </a:r>
            <a:r>
              <a:rPr lang="ru-RU" b="1" dirty="0" smtClean="0"/>
              <a:t>; </a:t>
            </a:r>
          </a:p>
          <a:p>
            <a:endParaRPr lang="ru-RU" b="1" dirty="0" smtClean="0"/>
          </a:p>
          <a:p>
            <a:r>
              <a:rPr lang="ru-RU" b="1" dirty="0" smtClean="0"/>
              <a:t> 2) </a:t>
            </a:r>
            <a:r>
              <a:rPr lang="ru-RU" b="1" dirty="0" err="1" smtClean="0"/>
              <a:t>дооцінка</a:t>
            </a:r>
            <a:r>
              <a:rPr lang="ru-RU" b="1" dirty="0" smtClean="0"/>
              <a:t> - проводиться </a:t>
            </a:r>
            <a:r>
              <a:rPr lang="ru-RU" b="1" dirty="0" err="1" smtClean="0"/>
              <a:t>тільки</a:t>
            </a:r>
            <a:r>
              <a:rPr lang="ru-RU" b="1" dirty="0" smtClean="0"/>
              <a:t> в тих </a:t>
            </a:r>
            <a:r>
              <a:rPr lang="ru-RU" b="1" dirty="0" err="1" smtClean="0"/>
              <a:t>випадках</a:t>
            </a:r>
            <a:r>
              <a:rPr lang="ru-RU" b="1" dirty="0" smtClean="0"/>
              <a:t>, коли на дату </a:t>
            </a:r>
            <a:r>
              <a:rPr lang="ru-RU" b="1" dirty="0" err="1" smtClean="0"/>
              <a:t>складання</a:t>
            </a:r>
            <a:r>
              <a:rPr lang="ru-RU" b="1" dirty="0" smtClean="0"/>
              <a:t> </a:t>
            </a:r>
            <a:r>
              <a:rPr lang="ru-RU" b="1" dirty="0" err="1" smtClean="0"/>
              <a:t>чергового</a:t>
            </a:r>
            <a:r>
              <a:rPr lang="ru-RU" b="1" dirty="0" smtClean="0"/>
              <a:t> балансу чиста </a:t>
            </a:r>
            <a:r>
              <a:rPr lang="ru-RU" b="1" dirty="0" err="1" smtClean="0"/>
              <a:t>вартість</a:t>
            </a:r>
            <a:r>
              <a:rPr lang="ru-RU" b="1" dirty="0" smtClean="0"/>
              <a:t> </a:t>
            </a:r>
            <a:r>
              <a:rPr lang="ru-RU" b="1" dirty="0" err="1" smtClean="0"/>
              <a:t>реалізації</a:t>
            </a:r>
            <a:r>
              <a:rPr lang="ru-RU" b="1" dirty="0" smtClean="0"/>
              <a:t> </a:t>
            </a:r>
            <a:r>
              <a:rPr lang="ru-RU" b="1" dirty="0" err="1" smtClean="0"/>
              <a:t>раніше</a:t>
            </a:r>
            <a:r>
              <a:rPr lang="ru-RU" b="1" dirty="0" smtClean="0"/>
              <a:t> </a:t>
            </a:r>
            <a:r>
              <a:rPr lang="ru-RU" b="1" dirty="0" err="1" smtClean="0"/>
              <a:t>уцінених</a:t>
            </a:r>
            <a:r>
              <a:rPr lang="ru-RU" b="1" dirty="0" smtClean="0"/>
              <a:t> </a:t>
            </a:r>
            <a:r>
              <a:rPr lang="ru-RU" b="1" dirty="0" err="1" smtClean="0"/>
              <a:t>товарів</a:t>
            </a:r>
            <a:r>
              <a:rPr lang="ru-RU" b="1" dirty="0" smtClean="0"/>
              <a:t> </a:t>
            </a:r>
            <a:r>
              <a:rPr lang="ru-RU" b="1" dirty="0" err="1" smtClean="0"/>
              <a:t>зростає</a:t>
            </a:r>
            <a:r>
              <a:rPr lang="ru-RU" b="1" dirty="0" smtClean="0"/>
              <a:t>. </a:t>
            </a:r>
            <a:r>
              <a:rPr lang="ru-RU" b="1" dirty="0" err="1" smtClean="0"/>
              <a:t>Якщо</a:t>
            </a:r>
            <a:r>
              <a:rPr lang="ru-RU" b="1" dirty="0" smtClean="0"/>
              <a:t> ж </a:t>
            </a:r>
            <a:r>
              <a:rPr lang="ru-RU" b="1" dirty="0" err="1" smtClean="0"/>
              <a:t>товари</a:t>
            </a:r>
            <a:r>
              <a:rPr lang="ru-RU" b="1" dirty="0" smtClean="0"/>
              <a:t> </a:t>
            </a:r>
            <a:r>
              <a:rPr lang="ru-RU" b="1" dirty="0" err="1" smtClean="0"/>
              <a:t>раніше</a:t>
            </a:r>
            <a:r>
              <a:rPr lang="ru-RU" b="1" dirty="0" smtClean="0"/>
              <a:t> не </a:t>
            </a:r>
            <a:r>
              <a:rPr lang="ru-RU" b="1" dirty="0" err="1" smtClean="0"/>
              <a:t>були</a:t>
            </a:r>
            <a:r>
              <a:rPr lang="ru-RU" b="1" dirty="0" smtClean="0"/>
              <a:t> </a:t>
            </a:r>
            <a:r>
              <a:rPr lang="ru-RU" b="1" dirty="0" err="1" smtClean="0"/>
              <a:t>уцінені</a:t>
            </a:r>
            <a:r>
              <a:rPr lang="ru-RU" b="1" dirty="0" smtClean="0"/>
              <a:t>, то </a:t>
            </a:r>
            <a:r>
              <a:rPr lang="ru-RU" b="1" dirty="0" err="1" smtClean="0"/>
              <a:t>їх</a:t>
            </a:r>
            <a:r>
              <a:rPr lang="ru-RU" b="1" dirty="0" smtClean="0"/>
              <a:t> </a:t>
            </a:r>
            <a:r>
              <a:rPr lang="ru-RU" b="1" dirty="0" err="1" smtClean="0"/>
              <a:t>дооцінка</a:t>
            </a:r>
            <a:r>
              <a:rPr lang="ru-RU" b="1" dirty="0" smtClean="0"/>
              <a:t> не проводиться.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840431"/>
              </p:ext>
            </p:extLst>
          </p:nvPr>
        </p:nvGraphicFramePr>
        <p:xfrm>
          <a:off x="0" y="0"/>
          <a:ext cx="9144000" cy="10156656"/>
        </p:xfrm>
        <a:graphic>
          <a:graphicData uri="http://schemas.openxmlformats.org/drawingml/2006/table">
            <a:tbl>
              <a:tblPr/>
              <a:tblGrid>
                <a:gridCol w="4571522"/>
                <a:gridCol w="4572478"/>
              </a:tblGrid>
              <a:tr h="438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Times New Roman"/>
                          <a:cs typeface="Times New Roman"/>
                        </a:rPr>
                        <a:t>Варіант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Times New Roman"/>
                          <a:cs typeface="Times New Roman"/>
                        </a:rPr>
                        <a:t>обліку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Times New Roman"/>
                          <a:cs typeface="Times New Roman"/>
                        </a:rPr>
                        <a:t>товарів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07" marR="53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Times New Roman"/>
                        </a:rPr>
                        <a:t>Дата й об’єкт переоцінки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07" marR="53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4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Calibri"/>
                          <a:ea typeface="Times New Roman"/>
                          <a:cs typeface="Times New Roman"/>
                        </a:rPr>
                        <a:t>Облік</a:t>
                      </a:r>
                      <a:r>
                        <a:rPr lang="ru-RU" sz="24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latin typeface="Calibri"/>
                          <a:ea typeface="Times New Roman"/>
                          <a:cs typeface="Times New Roman"/>
                        </a:rPr>
                        <a:t>товарів</a:t>
                      </a:r>
                      <a:r>
                        <a:rPr lang="ru-RU" sz="24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latin typeface="Calibri"/>
                          <a:ea typeface="Times New Roman"/>
                          <a:cs typeface="Times New Roman"/>
                        </a:rPr>
                        <a:t>ведеться</a:t>
                      </a:r>
                      <a:r>
                        <a:rPr lang="ru-RU" sz="2400" b="1" dirty="0">
                          <a:latin typeface="Calibri"/>
                          <a:ea typeface="Times New Roman"/>
                          <a:cs typeface="Times New Roman"/>
                        </a:rPr>
                        <a:t> за </a:t>
                      </a:r>
                      <a:r>
                        <a:rPr lang="ru-RU" sz="2400" b="1" dirty="0" err="1">
                          <a:latin typeface="Calibri"/>
                          <a:ea typeface="Times New Roman"/>
                          <a:cs typeface="Times New Roman"/>
                        </a:rPr>
                        <a:t>ціною</a:t>
                      </a:r>
                      <a:r>
                        <a:rPr lang="ru-RU" sz="24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latin typeface="Calibri"/>
                          <a:ea typeface="Times New Roman"/>
                          <a:cs typeface="Times New Roman"/>
                        </a:rPr>
                        <a:t>реалізації</a:t>
                      </a: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07" marR="53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Переоцінка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протягом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звітного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періоду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При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уцінці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спочатку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зменшується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раніше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нарахована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торгова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націнка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, а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потім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-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собівартість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товарів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При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дооцінці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товарів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збільшується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сума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торгової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націнки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Переоцінка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на дату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складання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балансу;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І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уцінка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і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дооцінка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товарів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обов’язковому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порядку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впливає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їхню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собівартість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. Сума ж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торгової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націнки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може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змінюватися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або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не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змінюватися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ініціативи</a:t>
                      </a:r>
                      <a:r>
                        <a:rPr lang="ru-RU" sz="22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200" b="1" dirty="0" err="1">
                          <a:latin typeface="Calibri"/>
                          <a:ea typeface="Times New Roman"/>
                          <a:cs typeface="Times New Roman"/>
                        </a:rPr>
                        <a:t>підприємства</a:t>
                      </a:r>
                      <a:endParaRPr lang="ru-RU" sz="2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07" marR="53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3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07" marR="53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3907" marR="539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err="1">
                <a:ea typeface="Times New Roman"/>
                <a:cs typeface="Times New Roman"/>
              </a:rPr>
              <a:t>Облік</a:t>
            </a:r>
            <a:r>
              <a:rPr lang="ru-RU" sz="2400" b="1" dirty="0">
                <a:ea typeface="Times New Roman"/>
                <a:cs typeface="Times New Roman"/>
              </a:rPr>
              <a:t> </a:t>
            </a:r>
            <a:r>
              <a:rPr lang="ru-RU" sz="2400" b="1" dirty="0" err="1">
                <a:ea typeface="Times New Roman"/>
                <a:cs typeface="Times New Roman"/>
              </a:rPr>
              <a:t>товарів</a:t>
            </a:r>
            <a:r>
              <a:rPr lang="ru-RU" sz="2400" b="1" dirty="0">
                <a:ea typeface="Times New Roman"/>
                <a:cs typeface="Times New Roman"/>
              </a:rPr>
              <a:t> </a:t>
            </a:r>
            <a:r>
              <a:rPr lang="ru-RU" sz="2400" b="1" dirty="0" err="1">
                <a:ea typeface="Times New Roman"/>
                <a:cs typeface="Times New Roman"/>
              </a:rPr>
              <a:t>ведеться</a:t>
            </a:r>
            <a:r>
              <a:rPr lang="ru-RU" sz="2400" b="1" dirty="0">
                <a:ea typeface="Times New Roman"/>
                <a:cs typeface="Times New Roman"/>
              </a:rPr>
              <a:t> за методом, </a:t>
            </a:r>
            <a:r>
              <a:rPr lang="ru-RU" sz="2400" b="1" dirty="0" err="1">
                <a:ea typeface="Times New Roman"/>
                <a:cs typeface="Times New Roman"/>
              </a:rPr>
              <a:t>що</a:t>
            </a:r>
            <a:r>
              <a:rPr lang="ru-RU" sz="2400" b="1" dirty="0">
                <a:ea typeface="Times New Roman"/>
                <a:cs typeface="Times New Roman"/>
              </a:rPr>
              <a:t> не </a:t>
            </a:r>
            <a:r>
              <a:rPr lang="ru-RU" sz="2400" b="1" dirty="0" err="1">
                <a:ea typeface="Times New Roman"/>
                <a:cs typeface="Times New Roman"/>
              </a:rPr>
              <a:t>передбачає</a:t>
            </a:r>
            <a:r>
              <a:rPr lang="ru-RU" sz="2400" b="1" dirty="0">
                <a:ea typeface="Times New Roman"/>
                <a:cs typeface="Times New Roman"/>
              </a:rPr>
              <a:t> </a:t>
            </a:r>
            <a:r>
              <a:rPr lang="ru-RU" sz="2400" b="1" dirty="0" err="1">
                <a:ea typeface="Times New Roman"/>
                <a:cs typeface="Times New Roman"/>
              </a:rPr>
              <a:t>нарахування</a:t>
            </a:r>
            <a:r>
              <a:rPr lang="ru-RU" sz="2400" b="1" dirty="0">
                <a:ea typeface="Times New Roman"/>
                <a:cs typeface="Times New Roman"/>
              </a:rPr>
              <a:t> </a:t>
            </a:r>
            <a:r>
              <a:rPr lang="ru-RU" sz="2400" b="1" dirty="0" err="1">
                <a:ea typeface="Times New Roman"/>
                <a:cs typeface="Times New Roman"/>
              </a:rPr>
              <a:t>торгової</a:t>
            </a:r>
            <a:r>
              <a:rPr lang="ru-RU" sz="2400" b="1" dirty="0">
                <a:ea typeface="Times New Roman"/>
                <a:cs typeface="Times New Roman"/>
              </a:rPr>
              <a:t> </a:t>
            </a:r>
            <a:r>
              <a:rPr lang="ru-RU" sz="2400" b="1" dirty="0" err="1">
                <a:ea typeface="Times New Roman"/>
                <a:cs typeface="Times New Roman"/>
              </a:rPr>
              <a:t>націнки</a:t>
            </a:r>
            <a:r>
              <a:rPr lang="ru-RU" sz="2400" b="1" dirty="0">
                <a:ea typeface="Times New Roman"/>
                <a:cs typeface="Times New Roman"/>
              </a:rPr>
              <a:t> (</a:t>
            </a:r>
            <a:r>
              <a:rPr lang="ru-RU" sz="2400" b="1" dirty="0" err="1">
                <a:ea typeface="Times New Roman"/>
                <a:cs typeface="Times New Roman"/>
              </a:rPr>
              <a:t>наприклад</a:t>
            </a:r>
            <a:r>
              <a:rPr lang="ru-RU" sz="2400" b="1" dirty="0">
                <a:ea typeface="Times New Roman"/>
                <a:cs typeface="Times New Roman"/>
              </a:rPr>
              <a:t>, за методом </a:t>
            </a:r>
            <a:r>
              <a:rPr lang="ru-RU" sz="2400" b="1" dirty="0" err="1">
                <a:ea typeface="Times New Roman"/>
                <a:cs typeface="Times New Roman"/>
              </a:rPr>
              <a:t>ідентифікаційної</a:t>
            </a:r>
            <a:r>
              <a:rPr lang="ru-RU" sz="2400" b="1" dirty="0">
                <a:ea typeface="Times New Roman"/>
                <a:cs typeface="Times New Roman"/>
              </a:rPr>
              <a:t> </a:t>
            </a:r>
            <a:r>
              <a:rPr lang="ru-RU" sz="2400" b="1" dirty="0" err="1">
                <a:ea typeface="Times New Roman"/>
                <a:cs typeface="Times New Roman"/>
              </a:rPr>
              <a:t>собівартості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err="1">
                <a:ea typeface="Times New Roman"/>
                <a:cs typeface="Times New Roman"/>
              </a:rPr>
              <a:t>Переоцінка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протягом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звітного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періоду</a:t>
            </a:r>
            <a:r>
              <a:rPr lang="ru-RU" b="1" dirty="0">
                <a:ea typeface="Times New Roman"/>
                <a:cs typeface="Times New Roman"/>
              </a:rPr>
              <a:t>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ea typeface="Times New Roman"/>
                <a:cs typeface="Times New Roman"/>
              </a:rPr>
              <a:t> При </a:t>
            </a:r>
            <a:r>
              <a:rPr lang="ru-RU" b="1" dirty="0" err="1">
                <a:ea typeface="Times New Roman"/>
                <a:cs typeface="Times New Roman"/>
              </a:rPr>
              <a:t>уцінці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товарів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зменшується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їхня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собівартість</a:t>
            </a:r>
            <a:r>
              <a:rPr lang="ru-RU" b="1" dirty="0">
                <a:ea typeface="Times New Roman"/>
                <a:cs typeface="Times New Roman"/>
              </a:rPr>
              <a:t>. </a:t>
            </a:r>
            <a:r>
              <a:rPr lang="ru-RU" b="1" dirty="0" err="1">
                <a:ea typeface="Times New Roman"/>
                <a:cs typeface="Times New Roman"/>
              </a:rPr>
              <a:t>Дооцінка</a:t>
            </a:r>
            <a:r>
              <a:rPr lang="ru-RU" b="1" dirty="0">
                <a:ea typeface="Times New Roman"/>
                <a:cs typeface="Times New Roman"/>
              </a:rPr>
              <a:t> в </a:t>
            </a:r>
            <a:r>
              <a:rPr lang="ru-RU" b="1" dirty="0" err="1">
                <a:ea typeface="Times New Roman"/>
                <a:cs typeface="Times New Roman"/>
              </a:rPr>
              <a:t>обліку</a:t>
            </a:r>
            <a:r>
              <a:rPr lang="ru-RU" b="1" dirty="0">
                <a:ea typeface="Times New Roman"/>
                <a:cs typeface="Times New Roman"/>
              </a:rPr>
              <a:t> не </a:t>
            </a:r>
            <a:r>
              <a:rPr lang="ru-RU" b="1" dirty="0" err="1">
                <a:ea typeface="Times New Roman"/>
                <a:cs typeface="Times New Roman"/>
              </a:rPr>
              <a:t>відображається</a:t>
            </a:r>
            <a:r>
              <a:rPr lang="ru-RU" b="1" dirty="0">
                <a:ea typeface="Times New Roman"/>
                <a:cs typeface="Times New Roman"/>
              </a:rPr>
              <a:t> - при </a:t>
            </a:r>
            <a:r>
              <a:rPr lang="ru-RU" b="1" dirty="0" err="1">
                <a:ea typeface="Times New Roman"/>
                <a:cs typeface="Times New Roman"/>
              </a:rPr>
              <a:t>необхідності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може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збільшуватися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ціна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реалізації</a:t>
            </a:r>
            <a:r>
              <a:rPr lang="ru-RU" b="1" dirty="0">
                <a:ea typeface="Times New Roman"/>
                <a:cs typeface="Times New Roman"/>
              </a:rPr>
              <a:t> товару;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err="1">
                <a:ea typeface="Times New Roman"/>
                <a:cs typeface="Times New Roman"/>
              </a:rPr>
              <a:t>Переоцінка</a:t>
            </a:r>
            <a:r>
              <a:rPr lang="ru-RU" b="1" dirty="0">
                <a:ea typeface="Times New Roman"/>
                <a:cs typeface="Times New Roman"/>
              </a:rPr>
              <a:t> на дату </a:t>
            </a:r>
            <a:r>
              <a:rPr lang="ru-RU" b="1" dirty="0" err="1">
                <a:ea typeface="Times New Roman"/>
                <a:cs typeface="Times New Roman"/>
              </a:rPr>
              <a:t>складання</a:t>
            </a:r>
            <a:r>
              <a:rPr lang="ru-RU" b="1" dirty="0">
                <a:ea typeface="Times New Roman"/>
                <a:cs typeface="Times New Roman"/>
              </a:rPr>
              <a:t> балансу;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Уцінка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собівартості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товарів</a:t>
            </a:r>
            <a:r>
              <a:rPr lang="ru-RU" b="1" dirty="0">
                <a:ea typeface="Times New Roman"/>
                <a:cs typeface="Times New Roman"/>
              </a:rPr>
              <a:t> до </a:t>
            </a:r>
            <a:r>
              <a:rPr lang="ru-RU" b="1" dirty="0" err="1">
                <a:ea typeface="Times New Roman"/>
                <a:cs typeface="Times New Roman"/>
              </a:rPr>
              <a:t>ціни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їхньої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передбачуваної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реалізації</a:t>
            </a:r>
            <a:r>
              <a:rPr lang="ru-RU" b="1" dirty="0">
                <a:ea typeface="Times New Roman"/>
                <a:cs typeface="Times New Roman"/>
              </a:rPr>
              <a:t> буде </a:t>
            </a:r>
            <a:r>
              <a:rPr lang="ru-RU" b="1" dirty="0" err="1">
                <a:ea typeface="Times New Roman"/>
                <a:cs typeface="Times New Roman"/>
              </a:rPr>
              <a:t>проводитися</a:t>
            </a:r>
            <a:r>
              <a:rPr lang="ru-RU" b="1" dirty="0">
                <a:ea typeface="Times New Roman"/>
                <a:cs typeface="Times New Roman"/>
              </a:rPr>
              <a:t> за </a:t>
            </a:r>
            <a:r>
              <a:rPr lang="ru-RU" b="1" dirty="0" err="1">
                <a:ea typeface="Times New Roman"/>
                <a:cs typeface="Times New Roman"/>
              </a:rPr>
              <a:t>аналогією</a:t>
            </a:r>
            <a:r>
              <a:rPr lang="ru-RU" b="1" dirty="0">
                <a:ea typeface="Times New Roman"/>
                <a:cs typeface="Times New Roman"/>
              </a:rPr>
              <a:t> з </a:t>
            </a:r>
            <a:r>
              <a:rPr lang="ru-RU" b="1" dirty="0" err="1">
                <a:ea typeface="Times New Roman"/>
                <a:cs typeface="Times New Roman"/>
              </a:rPr>
              <a:t>уцінкою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протягом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звітного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періоду</a:t>
            </a:r>
            <a:r>
              <a:rPr lang="ru-RU" b="1" dirty="0">
                <a:ea typeface="Times New Roman"/>
                <a:cs typeface="Times New Roman"/>
              </a:rPr>
              <a:t>;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Подальша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дооцінка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раніше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уцінених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товарів</a:t>
            </a:r>
            <a:r>
              <a:rPr lang="ru-RU" b="1" dirty="0">
                <a:ea typeface="Times New Roman"/>
                <a:cs typeface="Times New Roman"/>
              </a:rPr>
              <a:t> в </a:t>
            </a:r>
            <a:r>
              <a:rPr lang="ru-RU" b="1" dirty="0" err="1">
                <a:ea typeface="Times New Roman"/>
                <a:cs typeface="Times New Roman"/>
              </a:rPr>
              <a:t>обліку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відобразиться</a:t>
            </a:r>
            <a:r>
              <a:rPr lang="ru-RU" b="1" dirty="0">
                <a:ea typeface="Times New Roman"/>
                <a:cs typeface="Times New Roman"/>
              </a:rPr>
              <a:t> в </a:t>
            </a:r>
            <a:r>
              <a:rPr lang="ru-RU" b="1" dirty="0" err="1">
                <a:ea typeface="Times New Roman"/>
                <a:cs typeface="Times New Roman"/>
              </a:rPr>
              <a:t>сумі</a:t>
            </a:r>
            <a:r>
              <a:rPr lang="ru-RU" b="1" dirty="0">
                <a:ea typeface="Times New Roman"/>
                <a:cs typeface="Times New Roman"/>
              </a:rPr>
              <a:t>, яка не </a:t>
            </a:r>
            <a:r>
              <a:rPr lang="ru-RU" b="1" dirty="0" err="1">
                <a:ea typeface="Times New Roman"/>
                <a:cs typeface="Times New Roman"/>
              </a:rPr>
              <a:t>перевищує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раніше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здійснених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уцінок</a:t>
            </a:r>
            <a:r>
              <a:rPr lang="ru-RU" b="1" dirty="0">
                <a:ea typeface="Times New Roman"/>
                <a:cs typeface="Times New Roman"/>
              </a:rPr>
              <a:t>. </a:t>
            </a:r>
            <a:r>
              <a:rPr lang="ru-RU" b="1" dirty="0" err="1">
                <a:ea typeface="Times New Roman"/>
                <a:cs typeface="Times New Roman"/>
              </a:rPr>
              <a:t>Якщо</a:t>
            </a:r>
            <a:r>
              <a:rPr lang="ru-RU" b="1" dirty="0">
                <a:ea typeface="Times New Roman"/>
                <a:cs typeface="Times New Roman"/>
              </a:rPr>
              <a:t> товар </a:t>
            </a:r>
            <a:r>
              <a:rPr lang="ru-RU" b="1" dirty="0" err="1">
                <a:ea typeface="Times New Roman"/>
                <a:cs typeface="Times New Roman"/>
              </a:rPr>
              <a:t>раніше</a:t>
            </a:r>
            <a:r>
              <a:rPr lang="ru-RU" b="1" dirty="0">
                <a:ea typeface="Times New Roman"/>
                <a:cs typeface="Times New Roman"/>
              </a:rPr>
              <a:t> не </a:t>
            </a:r>
            <a:r>
              <a:rPr lang="ru-RU" b="1" dirty="0" err="1">
                <a:ea typeface="Times New Roman"/>
                <a:cs typeface="Times New Roman"/>
              </a:rPr>
              <a:t>уцінювався</a:t>
            </a:r>
            <a:r>
              <a:rPr lang="ru-RU" b="1" dirty="0">
                <a:ea typeface="Times New Roman"/>
                <a:cs typeface="Times New Roman"/>
              </a:rPr>
              <a:t>, то </a:t>
            </a:r>
            <a:r>
              <a:rPr lang="ru-RU" b="1" dirty="0" err="1">
                <a:ea typeface="Times New Roman"/>
                <a:cs typeface="Times New Roman"/>
              </a:rPr>
              <a:t>дооцінка</a:t>
            </a:r>
            <a:r>
              <a:rPr lang="ru-RU" b="1" dirty="0">
                <a:ea typeface="Times New Roman"/>
                <a:cs typeface="Times New Roman"/>
              </a:rPr>
              <a:t> в </a:t>
            </a:r>
            <a:r>
              <a:rPr lang="ru-RU" b="1" dirty="0" err="1">
                <a:ea typeface="Times New Roman"/>
                <a:cs typeface="Times New Roman"/>
              </a:rPr>
              <a:t>обліку</a:t>
            </a:r>
            <a:r>
              <a:rPr lang="ru-RU" b="1" dirty="0">
                <a:ea typeface="Times New Roman"/>
                <a:cs typeface="Times New Roman"/>
              </a:rPr>
              <a:t> </a:t>
            </a:r>
            <a:r>
              <a:rPr lang="ru-RU" b="1" dirty="0" err="1">
                <a:ea typeface="Times New Roman"/>
                <a:cs typeface="Times New Roman"/>
              </a:rPr>
              <a:t>відображатися</a:t>
            </a:r>
            <a:r>
              <a:rPr lang="ru-RU" b="1" dirty="0">
                <a:ea typeface="Times New Roman"/>
                <a:cs typeface="Times New Roman"/>
              </a:rPr>
              <a:t> не буде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3394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</TotalTime>
  <Words>517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Облік товарів ведеться за методом, що не передбачає нарахування торгової націнки (наприклад, за методом ідентифікаційної собівартості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41</cp:lastModifiedBy>
  <cp:revision>8</cp:revision>
  <dcterms:modified xsi:type="dcterms:W3CDTF">2013-10-07T05:35:43Z</dcterms:modified>
</cp:coreProperties>
</file>