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activeX/activeX2.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12.bin" ContentType="application/vnd.openxmlformats-officedocument.oleObject"/>
  <Override PartName="/ppt/notesSlides/notesSlide42.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Lst>
  <p:notesMasterIdLst>
    <p:notesMasterId r:id="rId77"/>
  </p:notesMasterIdLst>
  <p:handoutMasterIdLst>
    <p:handoutMasterId r:id="rId78"/>
  </p:handoutMasterIdLst>
  <p:sldIdLst>
    <p:sldId id="258" r:id="rId4"/>
    <p:sldId id="259" r:id="rId5"/>
    <p:sldId id="261" r:id="rId6"/>
    <p:sldId id="262" r:id="rId7"/>
    <p:sldId id="263" r:id="rId8"/>
    <p:sldId id="266" r:id="rId9"/>
    <p:sldId id="340" r:id="rId10"/>
    <p:sldId id="341" r:id="rId11"/>
    <p:sldId id="268" r:id="rId12"/>
    <p:sldId id="272" r:id="rId13"/>
    <p:sldId id="342" r:id="rId14"/>
    <p:sldId id="343" r:id="rId15"/>
    <p:sldId id="344" r:id="rId16"/>
    <p:sldId id="345" r:id="rId17"/>
    <p:sldId id="346" r:id="rId18"/>
    <p:sldId id="349" r:id="rId19"/>
    <p:sldId id="299" r:id="rId20"/>
    <p:sldId id="350" r:id="rId21"/>
    <p:sldId id="274" r:id="rId22"/>
    <p:sldId id="354" r:id="rId23"/>
    <p:sldId id="353" r:id="rId24"/>
    <p:sldId id="279" r:id="rId25"/>
    <p:sldId id="280" r:id="rId26"/>
    <p:sldId id="281" r:id="rId27"/>
    <p:sldId id="282" r:id="rId28"/>
    <p:sldId id="283" r:id="rId29"/>
    <p:sldId id="284" r:id="rId30"/>
    <p:sldId id="285" r:id="rId31"/>
    <p:sldId id="286" r:id="rId32"/>
    <p:sldId id="300" r:id="rId33"/>
    <p:sldId id="301" r:id="rId34"/>
    <p:sldId id="355" r:id="rId35"/>
    <p:sldId id="356" r:id="rId36"/>
    <p:sldId id="302" r:id="rId37"/>
    <p:sldId id="358" r:id="rId38"/>
    <p:sldId id="359" r:id="rId39"/>
    <p:sldId id="360" r:id="rId40"/>
    <p:sldId id="361" r:id="rId41"/>
    <p:sldId id="362" r:id="rId42"/>
    <p:sldId id="363" r:id="rId43"/>
    <p:sldId id="304" r:id="rId44"/>
    <p:sldId id="364" r:id="rId45"/>
    <p:sldId id="365" r:id="rId46"/>
    <p:sldId id="366" r:id="rId47"/>
    <p:sldId id="367" r:id="rId48"/>
    <p:sldId id="314" r:id="rId49"/>
    <p:sldId id="315" r:id="rId50"/>
    <p:sldId id="316" r:id="rId51"/>
    <p:sldId id="317" r:id="rId52"/>
    <p:sldId id="318" r:id="rId53"/>
    <p:sldId id="319" r:id="rId54"/>
    <p:sldId id="287" r:id="rId55"/>
    <p:sldId id="320" r:id="rId56"/>
    <p:sldId id="321" r:id="rId57"/>
    <p:sldId id="368" r:id="rId58"/>
    <p:sldId id="369" r:id="rId59"/>
    <p:sldId id="370" r:id="rId60"/>
    <p:sldId id="371" r:id="rId61"/>
    <p:sldId id="372" r:id="rId62"/>
    <p:sldId id="373" r:id="rId63"/>
    <p:sldId id="374" r:id="rId64"/>
    <p:sldId id="375" r:id="rId65"/>
    <p:sldId id="376" r:id="rId66"/>
    <p:sldId id="322" r:id="rId67"/>
    <p:sldId id="377" r:id="rId68"/>
    <p:sldId id="334" r:id="rId69"/>
    <p:sldId id="335" r:id="rId70"/>
    <p:sldId id="336" r:id="rId71"/>
    <p:sldId id="337" r:id="rId72"/>
    <p:sldId id="338" r:id="rId73"/>
    <p:sldId id="339" r:id="rId74"/>
    <p:sldId id="289" r:id="rId75"/>
    <p:sldId id="298"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55464"/>
    <a:srgbClr val="000000"/>
    <a:srgbClr val="FF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700" autoAdjust="0"/>
  </p:normalViewPr>
  <p:slideViewPr>
    <p:cSldViewPr snapToGrid="0">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9.emf"/><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uk-UA"/>
          </a:p>
        </p:txBody>
      </p:sp>
      <p:sp>
        <p:nvSpPr>
          <p:cNvPr id="172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uk-UA"/>
          </a:p>
        </p:txBody>
      </p:sp>
      <p:sp>
        <p:nvSpPr>
          <p:cNvPr id="172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uk-UA"/>
          </a:p>
        </p:txBody>
      </p:sp>
      <p:sp>
        <p:nvSpPr>
          <p:cNvPr id="172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EF78A8-FEDB-4302-BAF0-74BEBE09576A}" type="slidenum">
              <a:rPr lang="uk-UA"/>
              <a:pPr>
                <a:defRPr/>
              </a:pPr>
              <a:t>‹#›</a:t>
            </a:fld>
            <a:endParaRPr lang="uk-UA"/>
          </a:p>
        </p:txBody>
      </p:sp>
    </p:spTree>
    <p:extLst>
      <p:ext uri="{BB962C8B-B14F-4D97-AF65-F5344CB8AC3E}">
        <p14:creationId xmlns:p14="http://schemas.microsoft.com/office/powerpoint/2010/main" val="25407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uk-UA"/>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uk-UA"/>
          </a:p>
        </p:txBody>
      </p:sp>
      <p:sp>
        <p:nvSpPr>
          <p:cNvPr id="778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noProof="0" smtClean="0"/>
              <a:t>Зразок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uk-UA"/>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9E767E-CC34-4FF7-9B98-ED83B6AF1BED}" type="slidenum">
              <a:rPr lang="uk-UA"/>
              <a:pPr>
                <a:defRPr/>
              </a:pPr>
              <a:t>‹#›</a:t>
            </a:fld>
            <a:endParaRPr lang="uk-UA"/>
          </a:p>
        </p:txBody>
      </p:sp>
    </p:spTree>
    <p:extLst>
      <p:ext uri="{BB962C8B-B14F-4D97-AF65-F5344CB8AC3E}">
        <p14:creationId xmlns:p14="http://schemas.microsoft.com/office/powerpoint/2010/main" val="1016044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33DA1B-C5C0-4404-88CB-2D8A3ECBC280}" type="slidenum">
              <a:rPr lang="uk-UA" altLang="ru-RU"/>
              <a:pPr eaLnBrk="1" hangingPunct="1"/>
              <a:t>1</a:t>
            </a:fld>
            <a:endParaRPr lang="uk-UA" altLang="ru-RU"/>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a:t>
            </a:r>
            <a:r>
              <a:rPr lang="uk-UA" altLang="ru-RU" b="1" smtClean="0"/>
              <a:t>Примітки для викладача</a:t>
            </a:r>
            <a:r>
              <a:rPr lang="uk-UA" altLang="ru-RU" smtClean="0"/>
              <a:t>. </a:t>
            </a:r>
          </a:p>
          <a:p>
            <a:pPr eaLnBrk="1" hangingPunct="1">
              <a:buFontTx/>
              <a:buChar char="•"/>
            </a:pPr>
            <a:r>
              <a:rPr lang="uk-UA" altLang="ru-RU" smtClean="0"/>
              <a:t>Докладну довідку з настроювання цього шаблона наведено на останньому слайді. Крім того, додатковий текст для уроку можна знайти в області нотаток на деяких слайдах.</a:t>
            </a:r>
          </a:p>
          <a:p>
            <a:pPr eaLnBrk="1" hangingPunct="1">
              <a:buFontTx/>
              <a:buChar char="•"/>
            </a:pPr>
            <a:r>
              <a:rPr lang="uk-UA" altLang="ru-RU" smtClean="0"/>
              <a:t>Оскільки ця презентація містить анімацію Adobe Flash, збереження шаблона може спричинити появу попереджувального повідомлення стосовно особистих відомостей. Якщо ви не змінювали властивостей самих файлів Flash, це попередження не стосується поточної презентації. Натисніть у вікні повідомлення кнопку </a:t>
            </a:r>
            <a:r>
              <a:rPr lang="uk-UA" altLang="ru-RU" b="1" smtClean="0"/>
              <a:t>ОК</a:t>
            </a:r>
            <a:r>
              <a:rPr lang="uk-UA" altLang="ru-RU" smtClean="0"/>
              <a:t>.]</a:t>
            </a:r>
          </a:p>
          <a:p>
            <a:pPr eaLnBrk="1" hangingPunct="1"/>
            <a:endParaRPr lang="uk-UA" altLang="ru-RU" smtClean="0"/>
          </a:p>
          <a:p>
            <a:pPr eaLnBrk="1" hangingPunct="1"/>
            <a:endParaRPr lang="uk-UA"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4B179B-9853-485E-9368-74850052B8BD}" type="slidenum">
              <a:rPr lang="uk-UA" altLang="ru-RU"/>
              <a:pPr eaLnBrk="1" hangingPunct="1"/>
              <a:t>10</a:t>
            </a:fld>
            <a:endParaRPr lang="uk-UA" altLang="ru-RU"/>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Якщо вести мову про попередні версії та поцікавитися, чи можна отримати однакові з попередньою версією Word вигляд і враження, то відповідь буде простою: «Ні». Однак після певного ознайомлення зі стрічкою можна звикнути до розташування елементів та переконатися, що новий дизайн забезпечує значне полегшення роботи.</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C9FD81-E2EF-484A-9E37-603DF2DB1E6B}" type="slidenum">
              <a:rPr lang="uk-UA" altLang="ru-RU"/>
              <a:pPr eaLnBrk="1" hangingPunct="1"/>
              <a:t>11</a:t>
            </a:fld>
            <a:endParaRPr lang="uk-UA" altLang="ru-RU"/>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2D7BFC-6B1B-431D-94CA-496503CE8BD6}" type="slidenum">
              <a:rPr lang="uk-UA" altLang="ru-RU"/>
              <a:pPr eaLnBrk="1" hangingPunct="1"/>
              <a:t>12</a:t>
            </a:fld>
            <a:endParaRPr lang="uk-UA" altLang="ru-RU"/>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Якщо клацнути поза межами рисунка, </a:t>
            </a:r>
            <a:r>
              <a:rPr lang="uk-UA" altLang="ru-RU" b="1" smtClean="0"/>
              <a:t>Знаряддя для зображень</a:t>
            </a:r>
            <a:r>
              <a:rPr lang="uk-UA" altLang="ru-RU" smtClean="0"/>
              <a:t> зникне, а інші групи повернуться. </a:t>
            </a:r>
          </a:p>
          <a:p>
            <a:pPr eaLnBrk="1" hangingPunct="1"/>
            <a:r>
              <a:rPr lang="uk-UA" altLang="ru-RU" b="1" smtClean="0"/>
              <a:t>Примітка</a:t>
            </a:r>
            <a:r>
              <a:rPr lang="uk-UA" altLang="ru-RU" smtClean="0"/>
              <a:t>. Засоби на вимогу відображаються і для роботи над іншим об'єктами, такими як таблиці, креслення, схеми та діаграми.</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37D62B-BC44-41B7-A56C-14AFADE839B0}" type="slidenum">
              <a:rPr lang="uk-UA" altLang="ru-RU"/>
              <a:pPr eaLnBrk="1" hangingPunct="1"/>
              <a:t>13</a:t>
            </a:fld>
            <a:endParaRPr lang="uk-UA" altLang="ru-RU"/>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70005D-471A-4DB7-826E-F34E475B935D}" type="slidenum">
              <a:rPr lang="uk-UA" altLang="ru-RU"/>
              <a:pPr eaLnBrk="1" hangingPunct="1"/>
              <a:t>14</a:t>
            </a:fld>
            <a:endParaRPr lang="uk-UA" altLang="ru-RU"/>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Міні-панель є чудовим рішенням для параметрів форматування, але як зробити інші типи команд </a:t>
            </a:r>
            <a:r>
              <a:rPr lang="uk-UA" altLang="ru-RU" i="1" smtClean="0"/>
              <a:t>завжди</a:t>
            </a:r>
            <a:r>
              <a:rPr lang="uk-UA" altLang="ru-RU" smtClean="0"/>
              <a:t> доступними? Використайте </a:t>
            </a:r>
            <a:r>
              <a:rPr lang="uk-UA" altLang="ru-RU" b="1" smtClean="0"/>
              <a:t>панель швидкого доступу</a:t>
            </a:r>
            <a:r>
              <a:rPr lang="uk-UA" altLang="ru-RU" smtClean="0"/>
              <a:t>. Цей елемент описано на наступному слайді.</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C101B6-895B-4B01-A490-24F22A8DB976}" type="slidenum">
              <a:rPr lang="uk-UA" altLang="ru-RU"/>
              <a:pPr eaLnBrk="1" hangingPunct="1"/>
              <a:t>15</a:t>
            </a:fld>
            <a:endParaRPr lang="uk-UA" altLang="ru-RU"/>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Перегляньте анімацію, в якій кнопка додається на панель швидкого доступу, а потім видаляється з неї.</a:t>
            </a:r>
          </a:p>
          <a:p>
            <a:pPr eaLnBrk="1" hangingPunct="1"/>
            <a:r>
              <a:rPr lang="uk-UA" altLang="ru-RU" smtClean="0"/>
              <a:t>[</a:t>
            </a:r>
            <a:r>
              <a:rPr lang="uk-UA" altLang="ru-RU" b="1" smtClean="0"/>
              <a:t>Примітка для викладача</a:t>
            </a:r>
            <a:r>
              <a:rPr lang="uk-UA" altLang="ru-RU" smtClean="0"/>
              <a:t>. Щоб відтворити анімацію під час показу слайдів, клацніть її правою кнопкою миші та виберіть пункт меню </a:t>
            </a:r>
            <a:r>
              <a:rPr lang="uk-UA" altLang="ru-RU" b="1" smtClean="0"/>
              <a:t>Відтворення</a:t>
            </a:r>
            <a:r>
              <a:rPr lang="uk-UA" altLang="ru-RU" smtClean="0"/>
              <a:t>. Якщо файл уже відтворювався, можливо, знадобиться спочатку вибрати пункт </a:t>
            </a:r>
            <a:r>
              <a:rPr lang="uk-UA" altLang="ru-RU" b="1" smtClean="0"/>
              <a:t>Перемотати назад</a:t>
            </a:r>
            <a:r>
              <a:rPr lang="uk-UA" altLang="ru-RU" smtClean="0"/>
              <a:t>, а вже потім </a:t>
            </a:r>
            <a:r>
              <a:rPr lang="uk-UA" altLang="ru-RU" b="1" smtClean="0"/>
              <a:t>Відтворення</a:t>
            </a:r>
            <a:r>
              <a:rPr lang="uk-UA" altLang="ru-RU" smtClean="0"/>
              <a:t>. Якщо ви клацнули слайд, щоб почати введення тексту або перейти до наступного слайда, але нічого не відбувається, клацніть за межами анімації. Інколи буде потрібно клацнути два рази. Якщо виникають проблеми з переглядом анімації, зверніться до нотаток про відтворення анімації Adobe Flash на останньому сайті цієї презентації. Якщо проблеми не вдається усунути, зверніться до наступного слайда, на якому відображено копію цієї анімації як нерухоме зображення. Видаліть поточний або наступний слайд перед показом презентації.]</a:t>
            </a:r>
          </a:p>
          <a:p>
            <a:pPr eaLnBrk="1" hangingPunct="1"/>
            <a:endParaRPr lang="uk-UA"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B768D2-1B65-4B5C-BD75-ADF094D9C6FA}" type="slidenum">
              <a:rPr lang="uk-UA" altLang="ru-RU"/>
              <a:pPr eaLnBrk="1" hangingPunct="1"/>
              <a:t>16</a:t>
            </a:fld>
            <a:endParaRPr lang="uk-UA" altLang="ru-RU"/>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a:t>
            </a:r>
            <a:r>
              <a:rPr lang="uk-UA" altLang="ru-RU" b="1" smtClean="0"/>
              <a:t>Примітка для викладача</a:t>
            </a:r>
            <a:r>
              <a:rPr lang="uk-UA" altLang="ru-RU" smtClean="0"/>
              <a:t>. Цей слайд цілком повторює попередній слайд за винятком того, що анімацію замінено на нерухоме зображення. Використовуйте цей слайд, якщо виникають проблеми з переглядом анімації. Перед показом презентації видаліть цей або попередній слайд.]</a:t>
            </a:r>
            <a:endParaRPr lang="uk-UA" altLang="ru-RU" b="1" smtClean="0"/>
          </a:p>
          <a:p>
            <a:pPr eaLnBrk="1" hangingPunct="1"/>
            <a:endParaRPr lang="uk-UA"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3C3EE6-5F1A-4839-8B81-3FD73C3BE74A}" type="slidenum">
              <a:rPr lang="uk-UA" altLang="ru-RU"/>
              <a:pPr eaLnBrk="1" hangingPunct="1"/>
              <a:t>17</a:t>
            </a:fld>
            <a:endParaRPr lang="uk-UA" altLang="ru-RU"/>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C01D41-E43E-44E7-A7A2-B25E02398915}" type="slidenum">
              <a:rPr lang="uk-UA" altLang="ru-RU"/>
              <a:pPr eaLnBrk="1" hangingPunct="1"/>
              <a:t>18</a:t>
            </a:fld>
            <a:endParaRPr lang="uk-UA" altLang="ru-RU"/>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9C67ED-5BD2-4196-BD35-9ABC5158CFAB}" type="slidenum">
              <a:rPr lang="uk-UA" altLang="ru-RU"/>
              <a:pPr eaLnBrk="1" hangingPunct="1"/>
              <a:t>19</a:t>
            </a:fld>
            <a:endParaRPr lang="uk-UA" altLang="ru-RU"/>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45CD22-F03C-45B2-A934-F3BF8C39664E}" type="slidenum">
              <a:rPr lang="uk-UA" altLang="ru-RU"/>
              <a:pPr eaLnBrk="1" hangingPunct="1"/>
              <a:t>2</a:t>
            </a:fld>
            <a:endParaRPr lang="uk-UA" altLang="ru-RU"/>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ED3B03-CC3D-4F2C-8399-22A4E138787F}" type="slidenum">
              <a:rPr lang="uk-UA" altLang="ru-RU"/>
              <a:pPr eaLnBrk="1" hangingPunct="1"/>
              <a:t>20</a:t>
            </a:fld>
            <a:endParaRPr lang="uk-UA" altLang="ru-RU"/>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spcAft>
                <a:spcPct val="45000"/>
              </a:spcAft>
            </a:pPr>
            <a:r>
              <a:rPr lang="uk-UA" altLang="ru-RU" smtClean="0"/>
              <a:t>Натисніть клавішу ALT, щоб відобразити </a:t>
            </a:r>
            <a:r>
              <a:rPr lang="uk-UA" altLang="ru-RU" b="1" smtClean="0"/>
              <a:t>позначки</a:t>
            </a:r>
            <a:r>
              <a:rPr lang="uk-UA" altLang="ru-RU" smtClean="0"/>
              <a:t> підказок клавіш для всіх вкладок стрічки, команд панелі швидкого доступу та кнопки «Microsoft Office».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9AAE98-F4E0-4C2D-B12B-EE9A0780A484}" type="slidenum">
              <a:rPr lang="uk-UA" altLang="ru-RU"/>
              <a:pPr eaLnBrk="1" hangingPunct="1"/>
              <a:t>21</a:t>
            </a:fld>
            <a:endParaRPr lang="uk-UA" altLang="ru-RU"/>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435DDF-302F-4D75-B1CD-BB85BDC841BB}" type="slidenum">
              <a:rPr lang="uk-UA" altLang="ru-RU"/>
              <a:pPr eaLnBrk="1" hangingPunct="1"/>
              <a:t>22</a:t>
            </a:fld>
            <a:endParaRPr lang="uk-UA" altLang="ru-RU"/>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a:t>
            </a:r>
            <a:r>
              <a:rPr lang="uk-UA" altLang="ru-RU" b="1" smtClean="0"/>
              <a:t>Примітка для викладача</a:t>
            </a:r>
            <a:r>
              <a:rPr lang="uk-UA" altLang="ru-RU" smtClean="0"/>
              <a:t>. Якщо на комп'ютері інстальовано Word 2007, можна перейти до онлайнового навчального заняття, вибравши посилання на слайді. На практичному занятті можна відпрацювати всі ці завдання у Word, керуючись наданими інструкціями. </a:t>
            </a:r>
            <a:r>
              <a:rPr lang="uk-UA" altLang="ru-RU" b="1" smtClean="0"/>
              <a:t>Увага</a:t>
            </a:r>
            <a:r>
              <a:rPr lang="uk-UA" altLang="ru-RU" smtClean="0"/>
              <a:t>! За відсутності Word 2007 інструкції до практичного заняття недоступні.]</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4022E7-B5DB-4D09-AD69-ED27AE720270}" type="slidenum">
              <a:rPr lang="uk-UA" altLang="ru-RU"/>
              <a:pPr eaLnBrk="1" hangingPunct="1"/>
              <a:t>23</a:t>
            </a:fld>
            <a:endParaRPr lang="uk-UA" altLang="ru-RU"/>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5CD9FC-8CF6-4E03-9A77-970850A766B9}" type="slidenum">
              <a:rPr lang="uk-UA" altLang="ru-RU"/>
              <a:pPr eaLnBrk="1" hangingPunct="1"/>
              <a:t>24</a:t>
            </a:fld>
            <a:endParaRPr lang="uk-UA" altLang="ru-RU"/>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47164-A8C9-44D4-A49D-14679B86D360}" type="slidenum">
              <a:rPr lang="uk-UA" altLang="ru-RU"/>
              <a:pPr eaLnBrk="1" hangingPunct="1"/>
              <a:t>25</a:t>
            </a:fld>
            <a:endParaRPr lang="uk-UA" altLang="ru-RU"/>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23855-1260-4F9E-8044-F648C6E630A4}" type="slidenum">
              <a:rPr lang="uk-UA" altLang="ru-RU"/>
              <a:pPr eaLnBrk="1" hangingPunct="1"/>
              <a:t>26</a:t>
            </a:fld>
            <a:endParaRPr lang="uk-UA" altLang="ru-RU"/>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4A3506-0AE4-4A2E-AA56-69A94B4FB4A9}" type="slidenum">
              <a:rPr lang="uk-UA" altLang="ru-RU"/>
              <a:pPr eaLnBrk="1" hangingPunct="1"/>
              <a:t>27</a:t>
            </a:fld>
            <a:endParaRPr lang="uk-UA" altLang="ru-RU"/>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A65335-C903-47F0-884C-5D5AA06BC6E8}" type="slidenum">
              <a:rPr lang="uk-UA" altLang="ru-RU"/>
              <a:pPr eaLnBrk="1" hangingPunct="1"/>
              <a:t>28</a:t>
            </a:fld>
            <a:endParaRPr lang="uk-UA" altLang="ru-RU"/>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0571A8-D3A4-42D3-9E3A-E4D8433DC30D}" type="slidenum">
              <a:rPr lang="uk-UA" altLang="ru-RU"/>
              <a:pPr eaLnBrk="1" hangingPunct="1"/>
              <a:t>29</a:t>
            </a:fld>
            <a:endParaRPr lang="uk-UA" altLang="ru-RU"/>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5E95DA-36C2-4F9A-9810-2E43462093FD}" type="slidenum">
              <a:rPr lang="uk-UA" altLang="ru-RU"/>
              <a:pPr eaLnBrk="1" hangingPunct="1"/>
              <a:t>3</a:t>
            </a:fld>
            <a:endParaRPr lang="uk-UA" altLang="ru-RU"/>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F5D7BE-DEB7-4776-A5BE-C1B102DD0CA5}" type="slidenum">
              <a:rPr lang="uk-UA" altLang="ru-RU"/>
              <a:pPr eaLnBrk="1" hangingPunct="1"/>
              <a:t>30</a:t>
            </a:fld>
            <a:endParaRPr lang="uk-UA" altLang="ru-RU"/>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2C6336-5CB4-4066-98DF-509779E0C580}" type="slidenum">
              <a:rPr lang="uk-UA" altLang="ru-RU"/>
              <a:pPr eaLnBrk="1" hangingPunct="1"/>
              <a:t>31</a:t>
            </a:fld>
            <a:endParaRPr lang="uk-UA" altLang="ru-RU"/>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Як можна помітити, відображене тут меню дещо нагадує меню </a:t>
            </a:r>
            <a:r>
              <a:rPr lang="uk-UA" altLang="ru-RU" b="1" smtClean="0"/>
              <a:t>Файл</a:t>
            </a:r>
            <a:r>
              <a:rPr lang="uk-UA" altLang="ru-RU" smtClean="0"/>
              <a:t> у попередніх версіях Word. У лівій частині меню розташовано всі команди для роботи з файлом. Тут можна створити новий або відкрити наявний документ. Також у меню є команди </a:t>
            </a:r>
            <a:r>
              <a:rPr lang="uk-UA" altLang="ru-RU" b="1" smtClean="0"/>
              <a:t>Зберегти</a:t>
            </a:r>
            <a:r>
              <a:rPr lang="uk-UA" altLang="ru-RU" smtClean="0"/>
              <a:t> та </a:t>
            </a:r>
            <a:r>
              <a:rPr lang="uk-UA" altLang="ru-RU" b="1" smtClean="0"/>
              <a:t>Зберегти як</a:t>
            </a:r>
            <a:r>
              <a:rPr lang="uk-UA" altLang="ru-RU" smtClean="0"/>
              <a:t>. </a:t>
            </a:r>
          </a:p>
          <a:p>
            <a:pPr eaLnBrk="1" hangingPunct="1"/>
            <a:r>
              <a:rPr lang="uk-UA" altLang="ru-RU" smtClean="0"/>
              <a:t>У правій частині меню подано список останніх документів. Для зручності вони завжди відображені, щоб не доводилося довго шукати в комп'ютері документ, з яким ви часто працюєте.</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46909C-4FF4-40F5-8EFA-E95CF03BD8E6}" type="slidenum">
              <a:rPr lang="uk-UA" altLang="ru-RU"/>
              <a:pPr eaLnBrk="1" hangingPunct="1"/>
              <a:t>32</a:t>
            </a:fld>
            <a:endParaRPr lang="uk-UA" altLang="ru-RU"/>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9B1829-F835-4EFD-916B-803D5E4724E7}" type="slidenum">
              <a:rPr lang="uk-UA" altLang="ru-RU"/>
              <a:pPr eaLnBrk="1" hangingPunct="1"/>
              <a:t>33</a:t>
            </a:fld>
            <a:endParaRPr lang="uk-UA" altLang="ru-RU"/>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Пам'ятайте, що потрібно клацнути невелику діагональну стрілку, запускач діалогового вікна, у правому нижньому кутку групи, якщо звичні настройки Word не відображаються. Наприклад, за натискання стрілки у групі </a:t>
            </a:r>
            <a:r>
              <a:rPr lang="uk-UA" altLang="ru-RU" b="1" smtClean="0"/>
              <a:t>Абзац</a:t>
            </a:r>
            <a:r>
              <a:rPr lang="uk-UA" altLang="ru-RU" smtClean="0"/>
              <a:t> відкриється звичне діалогове вікно, у якому можна працювати з відступами, інтервалами та розташуванням рядків на сторінці.</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BA718B-26B5-454E-98FF-B570D9CFC4E4}" type="slidenum">
              <a:rPr lang="uk-UA" altLang="ru-RU"/>
              <a:pPr eaLnBrk="1" hangingPunct="1"/>
              <a:t>34</a:t>
            </a:fld>
            <a:endParaRPr lang="uk-UA" altLang="ru-RU"/>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spcAft>
                <a:spcPct val="45000"/>
              </a:spcAft>
            </a:pPr>
            <a:r>
              <a:rPr lang="uk-UA" altLang="ru-RU" smtClean="0"/>
              <a:t>Найуживаніші експрес-стилі з'являться безпосередньо на стрічці.</a:t>
            </a:r>
          </a:p>
          <a:p>
            <a:pPr eaLnBrk="1" hangingPunct="1"/>
            <a:endParaRPr lang="uk-UA" alt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68C2FC-F733-4E21-8F3F-75A446008C97}" type="slidenum">
              <a:rPr lang="uk-UA" altLang="ru-RU"/>
              <a:pPr eaLnBrk="1" hangingPunct="1"/>
              <a:t>35</a:t>
            </a:fld>
            <a:endParaRPr lang="uk-UA" altLang="ru-RU"/>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spcAft>
                <a:spcPct val="45000"/>
              </a:spcAft>
            </a:pPr>
            <a:r>
              <a:rPr lang="uk-UA" altLang="ru-RU" smtClean="0"/>
              <a:t>Експрес-стилі — не лише зручніше, професійно розроблене опорядження для документа. Використання цих стилів у документі надає значну перевагу: можливість переробки з одного дотику. Найчастіше вживані експрес-стилі автоматично відображаються безпосередньо на стрічці.</a:t>
            </a:r>
            <a:r>
              <a:rPr lang="uk-UA" altLang="ru-RU" smtClean="0">
                <a:solidFill>
                  <a:srgbClr val="FFCC00"/>
                </a:solidFill>
              </a:rPr>
              <a:t>.</a:t>
            </a:r>
          </a:p>
          <a:p>
            <a:pPr eaLnBrk="1" hangingPunct="1">
              <a:spcBef>
                <a:spcPct val="20000"/>
              </a:spcBef>
              <a:spcAft>
                <a:spcPct val="45000"/>
              </a:spcAft>
            </a:pPr>
            <a:r>
              <a:rPr lang="uk-UA" altLang="ru-RU" smtClean="0"/>
              <a:t>Область </a:t>
            </a:r>
            <a:r>
              <a:rPr lang="uk-UA" altLang="ru-RU" b="1" smtClean="0"/>
              <a:t>Стилі</a:t>
            </a:r>
            <a:r>
              <a:rPr lang="uk-UA" altLang="ru-RU" smtClean="0"/>
              <a:t> містить розроблені користувачем стилі, успадковані з попередньої версії Word; також тут можна створювати нові або змінювати наявні стилі. </a:t>
            </a:r>
            <a:endParaRPr lang="uk-UA" altLang="ru-RU" smtClean="0">
              <a:solidFill>
                <a:srgbClr val="FFCC00"/>
              </a:solidFill>
            </a:endParaRPr>
          </a:p>
          <a:p>
            <a:pPr eaLnBrk="1" hangingPunct="1"/>
            <a:endParaRPr lang="uk-UA" alt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082BA2-C797-474E-9124-529F50ADD8F7}" type="slidenum">
              <a:rPr lang="uk-UA" altLang="ru-RU"/>
              <a:pPr eaLnBrk="1" hangingPunct="1"/>
              <a:t>36</a:t>
            </a:fld>
            <a:endParaRPr lang="uk-UA" altLang="ru-RU"/>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Якщо потрібно відформатувати таким чином кілька уривків, </a:t>
            </a:r>
            <a:r>
              <a:rPr lang="uk-UA" altLang="ru-RU" i="1" smtClean="0"/>
              <a:t>двічі клацніть</a:t>
            </a:r>
            <a:r>
              <a:rPr lang="uk-UA" altLang="ru-RU" smtClean="0"/>
              <a:t> кнопку </a:t>
            </a:r>
            <a:r>
              <a:rPr lang="uk-UA" altLang="ru-RU" b="1" smtClean="0"/>
              <a:t>Формат за зразком</a:t>
            </a:r>
            <a:r>
              <a:rPr lang="uk-UA" altLang="ru-RU" smtClean="0"/>
              <a:t>, щоб вона залишилася натиснутою. Потім виділіть потрібний текст, щоб його відформатувати. </a:t>
            </a:r>
          </a:p>
          <a:p>
            <a:pPr eaLnBrk="1" hangingPunct="1"/>
            <a:r>
              <a:rPr lang="uk-UA" altLang="ru-RU" smtClean="0"/>
              <a:t>Щоб вимкнути </a:t>
            </a:r>
            <a:r>
              <a:rPr lang="uk-UA" altLang="ru-RU" b="1" smtClean="0"/>
              <a:t>Формат за зразком</a:t>
            </a:r>
            <a:r>
              <a:rPr lang="uk-UA" altLang="ru-RU" smtClean="0"/>
              <a:t>, натисніть цю кнопку знову або натисніть клавішу ESC.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CD7A1-DC0B-493F-AAA0-6BFB0AD2B331}" type="slidenum">
              <a:rPr lang="uk-UA" altLang="ru-RU"/>
              <a:pPr eaLnBrk="1" hangingPunct="1"/>
              <a:t>37</a:t>
            </a:fld>
            <a:endParaRPr lang="uk-UA" altLang="ru-RU"/>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F27E10-D183-42AB-924D-7A82257D5B2D}" type="slidenum">
              <a:rPr lang="uk-UA" altLang="ru-RU"/>
              <a:pPr eaLnBrk="1" hangingPunct="1"/>
              <a:t>38</a:t>
            </a:fld>
            <a:endParaRPr lang="uk-UA" altLang="ru-RU"/>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b="1" smtClean="0"/>
              <a:t>Поради</a:t>
            </a:r>
            <a:r>
              <a:rPr lang="uk-UA" altLang="ru-RU" smtClean="0"/>
              <a:t>   </a:t>
            </a:r>
          </a:p>
          <a:p>
            <a:pPr eaLnBrk="1" hangingPunct="1">
              <a:buFontTx/>
              <a:buChar char="•"/>
            </a:pPr>
            <a:r>
              <a:rPr lang="uk-UA" altLang="ru-RU" smtClean="0"/>
              <a:t>Клацання значення відсотка зліва від повзунка відкриє діалогове вікно </a:t>
            </a:r>
            <a:r>
              <a:rPr lang="uk-UA" altLang="ru-RU" b="1" smtClean="0"/>
              <a:t>Масштаб</a:t>
            </a:r>
            <a:r>
              <a:rPr lang="uk-UA" altLang="ru-RU" smtClean="0"/>
              <a:t>, де можна вказати масштаб у відсотках. </a:t>
            </a:r>
          </a:p>
          <a:p>
            <a:pPr eaLnBrk="1" hangingPunct="1">
              <a:buFontTx/>
              <a:buChar char="•"/>
            </a:pPr>
            <a:r>
              <a:rPr lang="uk-UA" altLang="ru-RU" smtClean="0"/>
              <a:t>Якщо використовується миша з коліщатком, можна, утримуючи натиснутою клавішу CTRL, прокручувати коліщатко вперед для збільшення масштабу і назад — для зменшення. </a:t>
            </a:r>
          </a:p>
          <a:p>
            <a:pPr eaLnBrk="1" hangingPunct="1">
              <a:buFontTx/>
              <a:buChar char="•"/>
            </a:pPr>
            <a:r>
              <a:rPr lang="uk-UA" altLang="ru-RU" smtClean="0"/>
              <a:t>Також можна знайти команди </a:t>
            </a:r>
            <a:r>
              <a:rPr lang="uk-UA" altLang="ru-RU" b="1" smtClean="0"/>
              <a:t>Масштаб</a:t>
            </a:r>
            <a:r>
              <a:rPr lang="uk-UA" altLang="ru-RU" smtClean="0"/>
              <a:t> на вкладці </a:t>
            </a:r>
            <a:r>
              <a:rPr lang="uk-UA" altLang="ru-RU" b="1" smtClean="0"/>
              <a:t>Вигляд</a:t>
            </a:r>
            <a:r>
              <a:rPr lang="uk-UA" altLang="ru-RU" smtClean="0"/>
              <a:t> . </a:t>
            </a:r>
          </a:p>
          <a:p>
            <a:pPr eaLnBrk="1" hangingPunct="1"/>
            <a:endParaRPr lang="uk-UA" alt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584CBE-DD86-421F-B5C9-0539E9ABA76D}" type="slidenum">
              <a:rPr lang="uk-UA" altLang="ru-RU"/>
              <a:pPr eaLnBrk="1" hangingPunct="1"/>
              <a:t>39</a:t>
            </a:fld>
            <a:endParaRPr lang="uk-UA" altLang="ru-RU"/>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D00632-A0E6-4467-BB16-58ECAC1877F1}" type="slidenum">
              <a:rPr lang="uk-UA" altLang="ru-RU"/>
              <a:pPr eaLnBrk="1" hangingPunct="1"/>
              <a:t>4</a:t>
            </a:fld>
            <a:endParaRPr lang="uk-UA" altLang="ru-RU"/>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2A7CA-3472-483D-BE71-2FE44A6C11E9}" type="slidenum">
              <a:rPr lang="uk-UA" altLang="ru-RU"/>
              <a:pPr eaLnBrk="1" hangingPunct="1"/>
              <a:t>40</a:t>
            </a:fld>
            <a:endParaRPr lang="uk-UA" altLang="ru-RU"/>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Доступ до параметрів полів можна легко отримати на тому ж рівні, на якому містяться команди групи. Пам'ятаєте, як у старих версіях потрібно було звертатися до в меню </a:t>
            </a:r>
            <a:r>
              <a:rPr lang="uk-UA" altLang="ru-RU" b="1" smtClean="0"/>
              <a:t>Файл</a:t>
            </a:r>
            <a:r>
              <a:rPr lang="uk-UA" altLang="ru-RU" smtClean="0"/>
              <a:t>, вибирати пункт </a:t>
            </a:r>
            <a:r>
              <a:rPr lang="uk-UA" altLang="ru-RU" b="1" smtClean="0"/>
              <a:t>Параметри сторінки</a:t>
            </a:r>
            <a:r>
              <a:rPr lang="uk-UA" altLang="ru-RU" smtClean="0"/>
              <a:t> і так далі? У цьому більше немає потреби.</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650526-40AF-4E16-9355-D07274D89690}" type="slidenum">
              <a:rPr lang="uk-UA" altLang="ru-RU"/>
              <a:pPr eaLnBrk="1" hangingPunct="1"/>
              <a:t>41</a:t>
            </a:fld>
            <a:endParaRPr lang="uk-UA" altLang="ru-RU"/>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Ці додаткові команди описано на наступному слайді.</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F25F4B-229A-4FA5-A984-1B499F68C704}" type="slidenum">
              <a:rPr lang="uk-UA" altLang="ru-RU"/>
              <a:pPr eaLnBrk="1" hangingPunct="1"/>
              <a:t>42</a:t>
            </a:fld>
            <a:endParaRPr lang="uk-UA" altLang="ru-RU"/>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uk-UA" altLang="ru-RU" b="1" smtClean="0"/>
              <a:t>Друк</a:t>
            </a:r>
            <a:r>
              <a:rPr lang="uk-UA" altLang="ru-RU" smtClean="0"/>
              <a:t> відкриває знайоме вам звичайне діалогове вікно </a:t>
            </a:r>
            <a:r>
              <a:rPr lang="uk-UA" altLang="ru-RU" b="1" smtClean="0"/>
              <a:t>Друк</a:t>
            </a:r>
            <a:r>
              <a:rPr lang="uk-UA" altLang="ru-RU" smtClean="0"/>
              <a:t>.</a:t>
            </a:r>
          </a:p>
          <a:p>
            <a:pPr eaLnBrk="1" hangingPunct="1">
              <a:buFontTx/>
              <a:buChar char="•"/>
            </a:pPr>
            <a:r>
              <a:rPr lang="uk-UA" altLang="ru-RU" b="1" smtClean="0"/>
              <a:t>Швидкий друк</a:t>
            </a:r>
            <a:r>
              <a:rPr lang="uk-UA" altLang="ru-RU" smtClean="0"/>
              <a:t> одразу надсилає поточний документ на принтер.</a:t>
            </a:r>
          </a:p>
          <a:p>
            <a:pPr eaLnBrk="1" hangingPunct="1">
              <a:buFontTx/>
              <a:buChar char="•"/>
            </a:pPr>
            <a:r>
              <a:rPr lang="uk-UA" altLang="ru-RU" b="1" smtClean="0"/>
              <a:t>Попередній перегляд</a:t>
            </a:r>
            <a:r>
              <a:rPr lang="uk-UA" altLang="ru-RU" smtClean="0"/>
              <a:t> показує, як має виглядати надрукований документ. Якщо ця команда використовується дуже часто, її доцільно додати до панелі швидкого доступу.</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C36279-D9EE-4994-9962-42DA64987E44}" type="slidenum">
              <a:rPr lang="uk-UA" altLang="ru-RU"/>
              <a:pPr eaLnBrk="1" hangingPunct="1"/>
              <a:t>43</a:t>
            </a:fld>
            <a:endParaRPr lang="uk-UA" altLang="ru-RU"/>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До них належать, зокрема, настройки безпеки та відомості про користувача, орфографічні словники та параметри автозаміни.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EECCA7-D421-4950-A52B-8CC2955BCAF4}" type="slidenum">
              <a:rPr lang="uk-UA" altLang="ru-RU"/>
              <a:pPr eaLnBrk="1" hangingPunct="1"/>
              <a:t>44</a:t>
            </a:fld>
            <a:endParaRPr lang="uk-UA" altLang="ru-RU"/>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B73DBA-F51C-4448-912B-F7E4BEA150E7}" type="slidenum">
              <a:rPr lang="uk-UA" altLang="ru-RU"/>
              <a:pPr eaLnBrk="1" hangingPunct="1"/>
              <a:t>45</a:t>
            </a:fld>
            <a:endParaRPr lang="uk-UA" altLang="ru-RU"/>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a:t>
            </a:r>
            <a:r>
              <a:rPr lang="uk-UA" altLang="ru-RU" b="1" smtClean="0"/>
              <a:t>Примітка для викладача</a:t>
            </a:r>
            <a:r>
              <a:rPr lang="uk-UA" altLang="ru-RU" smtClean="0"/>
              <a:t>. Якщо на комп'ютері інстальовано Word 2007, можна перейти до онлайнового навчального заняття, вибравши посилання на слайді. На практичному занятті можна відпрацювати всі ці завдання у Word, керуючись наданими інструкціями. </a:t>
            </a:r>
            <a:r>
              <a:rPr lang="uk-UA" altLang="ru-RU" b="1" smtClean="0"/>
              <a:t>Увага</a:t>
            </a:r>
            <a:r>
              <a:rPr lang="uk-UA" altLang="ru-RU" smtClean="0"/>
              <a:t>! За відсутності Word 2007 інструкції до практичного заняття недоступні.]</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F2F62A-BD45-4CA0-A491-B2CFDEA0B757}" type="slidenum">
              <a:rPr lang="uk-UA" altLang="ru-RU"/>
              <a:pPr eaLnBrk="1" hangingPunct="1"/>
              <a:t>46</a:t>
            </a:fld>
            <a:endParaRPr lang="uk-UA" altLang="ru-RU"/>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C29E65-1913-41D5-A7ED-153AC4955BC5}" type="slidenum">
              <a:rPr lang="uk-UA" altLang="ru-RU"/>
              <a:pPr eaLnBrk="1" hangingPunct="1"/>
              <a:t>47</a:t>
            </a:fld>
            <a:endParaRPr lang="uk-UA" altLang="ru-RU"/>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D22CA3-8F87-42F4-A469-EB5F0816436C}" type="slidenum">
              <a:rPr lang="uk-UA" altLang="ru-RU"/>
              <a:pPr eaLnBrk="1" hangingPunct="1"/>
              <a:t>48</a:t>
            </a:fld>
            <a:endParaRPr lang="uk-UA" altLang="ru-RU"/>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A87F40-9B52-4062-A3A5-1A0CA1F702AB}" type="slidenum">
              <a:rPr lang="uk-UA" altLang="ru-RU"/>
              <a:pPr eaLnBrk="1" hangingPunct="1"/>
              <a:t>49</a:t>
            </a:fld>
            <a:endParaRPr lang="uk-UA" altLang="ru-RU"/>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B399D-DED7-4F00-8762-8234C77638AD}" type="slidenum">
              <a:rPr lang="uk-UA" altLang="ru-RU"/>
              <a:pPr eaLnBrk="1" hangingPunct="1"/>
              <a:t>5</a:t>
            </a:fld>
            <a:endParaRPr lang="uk-UA" altLang="ru-RU"/>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BF3F2D-4620-42F7-A82A-0BCFD78D88F6}" type="slidenum">
              <a:rPr lang="uk-UA" altLang="ru-RU"/>
              <a:pPr eaLnBrk="1" hangingPunct="1"/>
              <a:t>50</a:t>
            </a:fld>
            <a:endParaRPr lang="uk-UA" altLang="ru-RU"/>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CA03F2-D4C4-4629-859B-766F272DACA6}" type="slidenum">
              <a:rPr lang="uk-UA" altLang="ru-RU"/>
              <a:pPr eaLnBrk="1" hangingPunct="1"/>
              <a:t>51</a:t>
            </a:fld>
            <a:endParaRPr lang="uk-UA" altLang="ru-RU"/>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65038C-4E1F-42D8-A567-ED574A1064F4}" type="slidenum">
              <a:rPr lang="uk-UA" altLang="ru-RU"/>
              <a:pPr eaLnBrk="1" hangingPunct="1"/>
              <a:t>52</a:t>
            </a:fld>
            <a:endParaRPr lang="uk-UA" altLang="ru-RU"/>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D54CCD-8BCD-4468-AECC-529743D2214C}" type="slidenum">
              <a:rPr lang="uk-UA" altLang="ru-RU"/>
              <a:pPr eaLnBrk="1" hangingPunct="1"/>
              <a:t>53</a:t>
            </a:fld>
            <a:endParaRPr lang="uk-UA" altLang="ru-RU"/>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На цьому уроку ви також дізнаєтеся, що відбувається в разі відкриття файлів, які не мають нового формату.</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4F1C5D-268C-4DD8-B74B-AC0C0683B4A1}" type="slidenum">
              <a:rPr lang="uk-UA" altLang="ru-RU"/>
              <a:pPr eaLnBrk="1" hangingPunct="1"/>
              <a:t>54</a:t>
            </a:fld>
            <a:endParaRPr lang="uk-UA" altLang="ru-RU"/>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XML означає Extensible Markup Language (розширювана мова розмітки). Не турбуйтеся, щоб користуватися перевагами XML, вам не потрібно вивчати цю мову; то справа комп'ютера.</a:t>
            </a:r>
          </a:p>
          <a:p>
            <a:pPr eaLnBrk="1" hangingPunct="1"/>
            <a:r>
              <a:rPr lang="uk-UA" altLang="ru-RU" b="1" smtClean="0"/>
              <a:t>Додатково про підвищену безпеку документів:</a:t>
            </a:r>
            <a:r>
              <a:rPr lang="uk-UA" altLang="ru-RU" smtClean="0"/>
              <a:t> формат на базі XML відокремлює файли, які містять сценарії або макроси, і полегшує виявлення та блокування небажаного коду або макросів.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5B914B-0691-4AF3-BBAC-C3A34A4AD9B7}" type="slidenum">
              <a:rPr lang="uk-UA" altLang="ru-RU"/>
              <a:pPr eaLnBrk="1" hangingPunct="1"/>
              <a:t>55</a:t>
            </a:fld>
            <a:endParaRPr lang="uk-UA" altLang="ru-RU"/>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У новому форматі файлу підтримується велика кількість таких нових функцій, як математичні рівняння, теми, контроль над вмістом.</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A02B3B-9092-42C1-8AC5-5ECB65F94CC8}" type="slidenum">
              <a:rPr lang="uk-UA" altLang="ru-RU"/>
              <a:pPr eaLnBrk="1" hangingPunct="1"/>
              <a:t>56</a:t>
            </a:fld>
            <a:endParaRPr lang="uk-UA" altLang="ru-RU"/>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F36FEC-EE5D-4813-ACB5-6EAEEA5268E7}" type="slidenum">
              <a:rPr lang="uk-UA" altLang="ru-RU"/>
              <a:pPr eaLnBrk="1" hangingPunct="1"/>
              <a:t>57</a:t>
            </a:fld>
            <a:endParaRPr lang="uk-UA" altLang="ru-RU"/>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Основні документи та шаблони (.docx і .dotx) стали безпечнішими для щоденного використання. Вони більше не містять макроси або програмний код — жоден фрагмент прихованого коду не потрапить до документа. Проте оскільки від макросів буває користь, запроваджено Оскільки макроси є потрібними елементами, є два додаткових типи файлу для підтримки документів і шаблонів, які містять код: .docm і .dotm.</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627A99-A74A-4A0D-BF10-E0D4E51A031C}" type="slidenum">
              <a:rPr lang="uk-UA" altLang="ru-RU"/>
              <a:pPr eaLnBrk="1" hangingPunct="1"/>
              <a:t>58</a:t>
            </a:fld>
            <a:endParaRPr lang="uk-UA" altLang="ru-RU"/>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4D9718-2563-4B12-AF53-41B8C1A88DF1}" type="slidenum">
              <a:rPr lang="uk-UA" altLang="ru-RU"/>
              <a:pPr eaLnBrk="1" hangingPunct="1"/>
              <a:t>59</a:t>
            </a:fld>
            <a:endParaRPr lang="uk-UA" altLang="ru-RU"/>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У поданому нижче прикладі старий формат документа Word 2003 відкрито в новій версії Word. Як бачимо, діалогове вікно </a:t>
            </a:r>
            <a:r>
              <a:rPr lang="uk-UA" altLang="ru-RU" b="1" smtClean="0"/>
              <a:t>Вибір рисунка SmartArt</a:t>
            </a:r>
            <a:r>
              <a:rPr lang="uk-UA" altLang="ru-RU" smtClean="0"/>
              <a:t> не з'являється зовсім,а замість нього з'являється вікно </a:t>
            </a:r>
            <a:r>
              <a:rPr lang="uk-UA" altLang="ru-RU" b="1" smtClean="0"/>
              <a:t>Бібліотека діаграм</a:t>
            </a:r>
            <a:r>
              <a:rPr lang="uk-UA" altLang="ru-RU" smtClean="0"/>
              <a:t>. Насправді ця </a:t>
            </a:r>
            <a:r>
              <a:rPr lang="uk-UA" altLang="ru-RU" b="1" smtClean="0"/>
              <a:t>Бібліотека діаграм</a:t>
            </a:r>
            <a:r>
              <a:rPr lang="uk-UA" altLang="ru-RU" smtClean="0"/>
              <a:t> відповідає подібному діалоговому вікну у Word 2003 та характеризується таким самим набором функцій.</a:t>
            </a:r>
          </a:p>
          <a:p>
            <a:pPr eaLnBrk="1" hangingPunct="1"/>
            <a:r>
              <a:rPr lang="uk-UA" altLang="ru-RU" smtClean="0"/>
              <a:t>Для обміну документами між користувачами старих версій Word оптимальним рішенням є режим сумісності. Те, що бачите ви, бачать і вони. Таким чином, ви зможете передбачити, що користувачі зможуть і що не зможуть зробити у своїй версії Word.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6765EE-D734-4FD8-8C24-F5DA87FCEBC7}" type="slidenum">
              <a:rPr lang="uk-UA" altLang="ru-RU"/>
              <a:pPr eaLnBrk="1" hangingPunct="1"/>
              <a:t>6</a:t>
            </a:fld>
            <a:endParaRPr lang="uk-UA" altLang="ru-RU"/>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Стрічку ретельно досліджено та розроблено на основі досвіду користувачів, тому розташування команд є оптимальним </a:t>
            </a:r>
          </a:p>
          <a:p>
            <a:pPr eaLnBrk="1" hangingPunct="1"/>
            <a:r>
              <a:rPr lang="uk-UA" altLang="ru-RU" smtClean="0"/>
              <a:t>На цьому уроці докладніше описується стрічка та робота з нею.</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38D5B-6B84-4028-814C-C6E2AB09AF47}" type="slidenum">
              <a:rPr lang="uk-UA" altLang="ru-RU"/>
              <a:pPr eaLnBrk="1" hangingPunct="1"/>
              <a:t>60</a:t>
            </a:fld>
            <a:endParaRPr lang="uk-UA" altLang="ru-RU"/>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Приклад повністю доступних нових засобів: ви матимете всі варіанти вибору, наявні у вікні </a:t>
            </a:r>
            <a:r>
              <a:rPr lang="uk-UA" altLang="ru-RU" b="1" smtClean="0"/>
              <a:t>Вибір рисунка SmartArt</a:t>
            </a:r>
            <a:r>
              <a:rPr lang="uk-UA" altLang="ru-RU" smtClean="0"/>
              <a:t>, а не їх скорочений набір.</a:t>
            </a:r>
            <a:endParaRPr lang="uk-UA" altLang="ru-RU" b="1" smtClean="0"/>
          </a:p>
          <a:p>
            <a:pPr eaLnBrk="1" hangingPunct="1"/>
            <a:r>
              <a:rPr lang="uk-UA" altLang="ru-RU" b="1" smtClean="0"/>
              <a:t>Примітка</a:t>
            </a:r>
            <a:r>
              <a:rPr lang="uk-UA" altLang="ru-RU" smtClean="0"/>
              <a:t>. Якщо в Microsoft Windows</a:t>
            </a:r>
            <a:r>
              <a:rPr lang="uk-UA" altLang="ru-RU" sz="800" baseline="30000" smtClean="0">
                <a:cs typeface="Arial" charset="0"/>
              </a:rPr>
              <a:t>®</a:t>
            </a:r>
            <a:r>
              <a:rPr lang="uk-UA" altLang="ru-RU" smtClean="0"/>
              <a:t> увімкнуто відображення розширень файлів, ви побачите, що ім'я файлу змінилося з Мій документ.doc на Мій документ.docx. Додаткова буква «x» означає «XML».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DEE269-DD1C-49A5-8E24-EA2F254B11F2}" type="slidenum">
              <a:rPr lang="uk-UA" altLang="ru-RU"/>
              <a:pPr eaLnBrk="1" hangingPunct="1"/>
              <a:t>61</a:t>
            </a:fld>
            <a:endParaRPr lang="uk-UA" altLang="ru-RU"/>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2152CE-3306-4940-8D26-ED862120C8EF}" type="slidenum">
              <a:rPr lang="uk-UA" altLang="ru-RU"/>
              <a:pPr eaLnBrk="1" hangingPunct="1"/>
              <a:t>62</a:t>
            </a:fld>
            <a:endParaRPr lang="uk-UA" altLang="ru-RU"/>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Слід зауважити, що ця ситуація можлива, лише якщо на комп'ютері вашого колеги інстальовано останні оновлення для Office.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4B9E23-C290-4E99-84C8-68E59784053F}" type="slidenum">
              <a:rPr lang="uk-UA" altLang="ru-RU"/>
              <a:pPr eaLnBrk="1" hangingPunct="1"/>
              <a:t>63</a:t>
            </a:fld>
            <a:endParaRPr lang="uk-UA" altLang="ru-RU"/>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b="1" smtClean="0"/>
              <a:t>Примітка</a:t>
            </a:r>
            <a:r>
              <a:rPr lang="uk-UA" altLang="ru-RU" smtClean="0"/>
              <a:t>. Конвертор працює лише в Microsoft Office 2000 з пакетом оновлень 3 (SP3), Office XP з пакетом оновлень 3 (SP3) та Office 2003 з пакетом оновлень 1 (SP1) і лише з такими операційними системами: Windows 2000 з пакетом оновлень 4 (SP4), Windows XP з пакетом оновлень 1 (SP1) і Windows Server</a:t>
            </a:r>
            <a:r>
              <a:rPr lang="uk-UA" altLang="ru-RU" sz="800" baseline="30000" smtClean="0">
                <a:cs typeface="Arial" charset="0"/>
              </a:rPr>
              <a:t>®</a:t>
            </a:r>
            <a:r>
              <a:rPr lang="uk-UA" altLang="ru-RU" smtClean="0"/>
              <a:t> 2003.</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A3B0F0-E38B-4EB0-8C74-AE5CC154ABBE}" type="slidenum">
              <a:rPr lang="uk-UA" altLang="ru-RU"/>
              <a:pPr eaLnBrk="1" hangingPunct="1"/>
              <a:t>64</a:t>
            </a:fld>
            <a:endParaRPr lang="uk-UA" altLang="ru-RU"/>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E1517-4D9F-423C-9EF0-E233E422B952}" type="slidenum">
              <a:rPr lang="uk-UA" altLang="ru-RU"/>
              <a:pPr eaLnBrk="1" hangingPunct="1"/>
              <a:t>65</a:t>
            </a:fld>
            <a:endParaRPr lang="uk-UA" altLang="ru-RU"/>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7DA0C2-6EA5-4220-A0B4-98270057CCD4}" type="slidenum">
              <a:rPr lang="uk-UA" altLang="ru-RU"/>
              <a:pPr eaLnBrk="1" hangingPunct="1"/>
              <a:t>66</a:t>
            </a:fld>
            <a:endParaRPr lang="uk-UA" altLang="ru-RU"/>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0D8BFD-D4FA-4325-9D59-3BA3CEADF28D}" type="slidenum">
              <a:rPr lang="uk-UA" altLang="ru-RU"/>
              <a:pPr eaLnBrk="1" hangingPunct="1"/>
              <a:t>67</a:t>
            </a:fld>
            <a:endParaRPr lang="uk-UA" altLang="ru-RU"/>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BCEF17-0FB9-41B6-9054-C979AD699D4A}" type="slidenum">
              <a:rPr lang="uk-UA" altLang="ru-RU"/>
              <a:pPr eaLnBrk="1" hangingPunct="1"/>
              <a:t>68</a:t>
            </a:fld>
            <a:endParaRPr lang="uk-UA" altLang="ru-RU"/>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560250-C64E-40BE-87B7-F062F13DA44E}" type="slidenum">
              <a:rPr lang="uk-UA" altLang="ru-RU"/>
              <a:pPr eaLnBrk="1" hangingPunct="1"/>
              <a:t>69</a:t>
            </a:fld>
            <a:endParaRPr lang="uk-UA" altLang="ru-RU"/>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6D5BB9-3361-4F3D-9AC4-05A85EA0B133}" type="slidenum">
              <a:rPr lang="uk-UA" altLang="ru-RU"/>
              <a:pPr eaLnBrk="1" hangingPunct="1"/>
              <a:t>7</a:t>
            </a:fld>
            <a:endParaRPr lang="uk-UA" altLang="ru-RU"/>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Зокрема, в анімації висвітлено такі питання:</a:t>
            </a:r>
          </a:p>
          <a:p>
            <a:pPr eaLnBrk="1" hangingPunct="1">
              <a:buFontTx/>
              <a:buChar char="•"/>
            </a:pPr>
            <a:r>
              <a:rPr lang="uk-UA" altLang="ru-RU" smtClean="0"/>
              <a:t>Команди на вкладці </a:t>
            </a:r>
            <a:r>
              <a:rPr lang="uk-UA" altLang="ru-RU" b="1" smtClean="0"/>
              <a:t>Основне</a:t>
            </a:r>
            <a:r>
              <a:rPr lang="uk-UA" altLang="ru-RU" smtClean="0"/>
              <a:t> для вирізання тексту в одному місці і вставлення його в іншому.</a:t>
            </a:r>
          </a:p>
          <a:p>
            <a:pPr eaLnBrk="1" hangingPunct="1">
              <a:buFontTx/>
              <a:buChar char="•"/>
            </a:pPr>
            <a:r>
              <a:rPr lang="uk-UA" altLang="ru-RU" smtClean="0"/>
              <a:t>Змінення формату тексту за допомогою </a:t>
            </a:r>
            <a:r>
              <a:rPr lang="uk-UA" altLang="ru-RU" b="1" smtClean="0"/>
              <a:t>стилю</a:t>
            </a:r>
            <a:r>
              <a:rPr lang="uk-UA" altLang="ru-RU" smtClean="0"/>
              <a:t>.</a:t>
            </a:r>
          </a:p>
          <a:p>
            <a:pPr eaLnBrk="1" hangingPunct="1">
              <a:buFontTx/>
              <a:buChar char="•"/>
            </a:pPr>
            <a:r>
              <a:rPr lang="uk-UA" altLang="ru-RU" smtClean="0"/>
              <a:t>Змінення кольору тла сторінки на вкладці </a:t>
            </a:r>
            <a:r>
              <a:rPr lang="uk-UA" altLang="ru-RU" b="1" smtClean="0"/>
              <a:t>Розмітка сторінки</a:t>
            </a:r>
            <a:r>
              <a:rPr lang="uk-UA" altLang="ru-RU" smtClean="0"/>
              <a:t>. </a:t>
            </a:r>
          </a:p>
          <a:p>
            <a:pPr eaLnBrk="1" hangingPunct="1"/>
            <a:r>
              <a:rPr lang="uk-UA" altLang="ru-RU" smtClean="0"/>
              <a:t>[</a:t>
            </a:r>
            <a:r>
              <a:rPr lang="uk-UA" altLang="ru-RU" b="1" smtClean="0"/>
              <a:t>Примітка для викладача</a:t>
            </a:r>
            <a:r>
              <a:rPr lang="uk-UA" altLang="ru-RU" smtClean="0"/>
              <a:t>. Щоб відтворити анімацію під час показу слайдів, клацніть її правою кнопкою миші та виберіть пункт меню </a:t>
            </a:r>
            <a:r>
              <a:rPr lang="uk-UA" altLang="ru-RU" b="1" smtClean="0"/>
              <a:t>Відтворення</a:t>
            </a:r>
            <a:r>
              <a:rPr lang="uk-UA" altLang="ru-RU" smtClean="0"/>
              <a:t>. Якщо файл уже відтворювався, можливо, знадобиться спочатку вибрати пункт </a:t>
            </a:r>
            <a:r>
              <a:rPr lang="uk-UA" altLang="ru-RU" b="1" smtClean="0"/>
              <a:t>Перемотати назад</a:t>
            </a:r>
            <a:r>
              <a:rPr lang="uk-UA" altLang="ru-RU" smtClean="0"/>
              <a:t>, а вже потім </a:t>
            </a:r>
            <a:r>
              <a:rPr lang="uk-UA" altLang="ru-RU" b="1" smtClean="0"/>
              <a:t>Відтворення</a:t>
            </a:r>
            <a:r>
              <a:rPr lang="uk-UA" altLang="ru-RU" smtClean="0"/>
              <a:t>. Якщо ви клацнули слайд, щоб почати введення тексту або перейти до наступного слайда, але нічого не відбувається, клацніть за межами анімації. Інколи буде потрібно клацнути два рази. Якщо виникають проблеми з переглядом анімації, зверніться до нотаток про відтворення анімації Adobe Flash на останньому сайті цієї презентації. Якщо проблеми не вдається усунути, зверніться до наступного слайда, на якому відображено копію цієї анімації як нерухоме зображення. Видаліть поточний або наступний слайд перед показом презентації.]</a:t>
            </a:r>
          </a:p>
          <a:p>
            <a:pPr eaLnBrk="1" hangingPunct="1"/>
            <a:endParaRPr lang="uk-UA" altLang="ru-RU"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5C8519-ADB5-45D5-9F79-3E1C251E5E1B}" type="slidenum">
              <a:rPr lang="uk-UA" altLang="ru-RU"/>
              <a:pPr eaLnBrk="1" hangingPunct="1"/>
              <a:t>70</a:t>
            </a:fld>
            <a:endParaRPr lang="uk-UA" altLang="ru-RU"/>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D3E872-42FD-4489-9132-05F22957E457}" type="slidenum">
              <a:rPr lang="uk-UA" altLang="ru-RU"/>
              <a:pPr eaLnBrk="1" hangingPunct="1"/>
              <a:t>71</a:t>
            </a:fld>
            <a:endParaRPr lang="uk-UA" altLang="ru-RU"/>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C0A440-9489-4D53-911C-1476CE8E4E1B}" type="slidenum">
              <a:rPr lang="uk-UA" altLang="ru-RU"/>
              <a:pPr eaLnBrk="1" hangingPunct="1"/>
              <a:t>72</a:t>
            </a:fld>
            <a:endParaRPr lang="uk-UA" altLang="ru-RU"/>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ru-RU"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9703D-63B3-4F53-BEFE-FB1E12092CA0}" type="slidenum">
              <a:rPr lang="uk-UA" altLang="ru-RU"/>
              <a:pPr eaLnBrk="1" hangingPunct="1"/>
              <a:t>73</a:t>
            </a:fld>
            <a:endParaRPr lang="uk-UA" altLang="ru-RU"/>
          </a:p>
        </p:txBody>
      </p:sp>
      <p:sp>
        <p:nvSpPr>
          <p:cNvPr id="152579" name="Rectangle 2"/>
          <p:cNvSpPr>
            <a:spLocks noGrp="1" noChangeArrowheads="1"/>
          </p:cNvSpPr>
          <p:nvPr>
            <p:ph type="body" idx="1"/>
          </p:nvPr>
        </p:nvSpPr>
        <p:spPr>
          <a:xfrm>
            <a:off x="685800" y="457200"/>
            <a:ext cx="5486400" cy="792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b="1" smtClean="0"/>
              <a:t>Як користуватися цим шаблоном</a:t>
            </a:r>
          </a:p>
          <a:p>
            <a:pPr eaLnBrk="1" hangingPunct="1"/>
            <a:r>
              <a:rPr lang="uk-UA" altLang="ru-RU" smtClean="0"/>
              <a:t>Цей шаблон Microsoft Office PowerPoint</a:t>
            </a:r>
            <a:r>
              <a:rPr lang="uk-UA" altLang="ru-RU" sz="800" baseline="30000" smtClean="0">
                <a:cs typeface="Arial" charset="0"/>
              </a:rPr>
              <a:t>®</a:t>
            </a:r>
            <a:r>
              <a:rPr lang="uk-UA" altLang="ru-RU" smtClean="0"/>
              <a:t> містить навчальні матеріали, присвячені новим особливостям і перевагам Word 2007. Його розраховано на демонстрацію у групі та пристосування до конкретних умов. </a:t>
            </a:r>
          </a:p>
          <a:p>
            <a:pPr eaLnBrk="1" hangingPunct="1"/>
            <a:r>
              <a:rPr lang="uk-UA" altLang="ru-RU" smtClean="0"/>
              <a:t>Цей шаблон побудовано на основі матеріалів інтерактивного навчального курсу Microsoft Office Online «На повну швидкість із Word 2007».</a:t>
            </a:r>
            <a:endParaRPr lang="uk-UA" altLang="ru-RU" b="1" smtClean="0"/>
          </a:p>
          <a:p>
            <a:pPr eaLnBrk="1" hangingPunct="1"/>
            <a:r>
              <a:rPr lang="uk-UA" altLang="ru-RU" b="1" smtClean="0"/>
              <a:t>Особливості шаблона</a:t>
            </a:r>
          </a:p>
          <a:p>
            <a:pPr eaLnBrk="1" hangingPunct="1"/>
            <a:r>
              <a:rPr lang="uk-UA" altLang="ru-RU" b="1" smtClean="0"/>
              <a:t>Титульний слайд</a:t>
            </a:r>
            <a:r>
              <a:rPr lang="uk-UA" altLang="ru-RU" smtClean="0"/>
              <a:t>: на першому слайді є текст заміщення, на місці якого ви маєте ввести назву своєї організації. Також можна взагалі видалити рамку з цим текстом, якщо вона не потрібна.</a:t>
            </a:r>
            <a:endParaRPr lang="uk-UA" altLang="ru-RU" b="1" smtClean="0"/>
          </a:p>
          <a:p>
            <a:pPr eaLnBrk="1" hangingPunct="1"/>
            <a:r>
              <a:rPr lang="uk-UA" altLang="ru-RU" b="1" smtClean="0"/>
              <a:t>Анімація</a:t>
            </a:r>
            <a:r>
              <a:rPr lang="uk-UA" altLang="ru-RU" smtClean="0"/>
              <a:t>: у презентації використовуються настроювані анімаційні ефекти. До цих ефектів належать </a:t>
            </a:r>
            <a:r>
              <a:rPr lang="uk-UA" altLang="ru-RU" b="1" smtClean="0"/>
              <a:t>Збір</a:t>
            </a:r>
            <a:r>
              <a:rPr lang="uk-UA" altLang="ru-RU" smtClean="0"/>
              <a:t>, </a:t>
            </a:r>
            <a:r>
              <a:rPr lang="uk-UA" altLang="ru-RU" b="1" smtClean="0"/>
              <a:t>Розтягання</a:t>
            </a:r>
            <a:r>
              <a:rPr lang="uk-UA" altLang="ru-RU" smtClean="0"/>
              <a:t>, </a:t>
            </a:r>
            <a:r>
              <a:rPr lang="uk-UA" altLang="ru-RU" b="1" smtClean="0"/>
              <a:t>Розчинення</a:t>
            </a:r>
            <a:r>
              <a:rPr lang="uk-UA" altLang="ru-RU" smtClean="0"/>
              <a:t> та </a:t>
            </a:r>
            <a:r>
              <a:rPr lang="uk-UA" altLang="ru-RU" b="1" smtClean="0"/>
              <a:t>Шашки</a:t>
            </a:r>
            <a:r>
              <a:rPr lang="uk-UA" altLang="ru-RU" smtClean="0"/>
              <a:t>. Усі ці ефекти виконуються в попередніх версіях Microsoft PowerPoint починаючи з PowerPoint 2000. Щоб змінити анімаційні ефекти, відкрийте меню </a:t>
            </a:r>
            <a:r>
              <a:rPr lang="uk-UA" altLang="ru-RU" b="1" smtClean="0"/>
              <a:t>Показ слайдів</a:t>
            </a:r>
            <a:r>
              <a:rPr lang="uk-UA" altLang="ru-RU" smtClean="0"/>
              <a:t>, виберіть команду </a:t>
            </a:r>
            <a:r>
              <a:rPr lang="uk-UA" altLang="ru-RU" b="1" smtClean="0"/>
              <a:t>Настроювання анімації</a:t>
            </a:r>
            <a:r>
              <a:rPr lang="uk-UA" altLang="ru-RU" smtClean="0"/>
              <a:t> та скористайтеся параметрами, які буде запропоновано.</a:t>
            </a:r>
          </a:p>
          <a:p>
            <a:pPr eaLnBrk="1" hangingPunct="1"/>
            <a:r>
              <a:rPr lang="uk-UA" altLang="ru-RU" b="1" smtClean="0"/>
              <a:t>Якщо ця презентація містить анімацію Adobe Flash</a:t>
            </a:r>
            <a:r>
              <a:rPr lang="uk-UA" altLang="ru-RU" smtClean="0"/>
              <a:t>: для відтворення файлу Flash необхідно зареєструвати на комп'ютері елемент керування Microsoft ActiveX</a:t>
            </a:r>
            <a:r>
              <a:rPr lang="uk-UA" altLang="ru-RU" sz="800" baseline="30000" smtClean="0">
                <a:cs typeface="Arial" charset="0"/>
              </a:rPr>
              <a:t>®</a:t>
            </a:r>
            <a:r>
              <a:rPr lang="uk-UA" altLang="ru-RU" smtClean="0"/>
              <a:t> під назвою «Shockwave Flash Object». Для цього завантажте з веб-сайту Adobe останню версію програвача Adobe Flash Player.</a:t>
            </a:r>
          </a:p>
          <a:p>
            <a:pPr eaLnBrk="1" hangingPunct="1"/>
            <a:r>
              <a:rPr lang="uk-UA" altLang="ru-RU" b="1" smtClean="0"/>
              <a:t>Ефекти зміни слайдів</a:t>
            </a:r>
            <a:r>
              <a:rPr lang="uk-UA" altLang="ru-RU" smtClean="0"/>
              <a:t>: у цій презентації використовується ефект </a:t>
            </a:r>
            <a:r>
              <a:rPr lang="uk-UA" altLang="ru-RU" b="1" smtClean="0"/>
              <a:t>Поява згори</a:t>
            </a:r>
            <a:r>
              <a:rPr lang="uk-UA" altLang="ru-RU" smtClean="0"/>
              <a:t>. Щоб змінити його на інший, відкрийте меню </a:t>
            </a:r>
            <a:r>
              <a:rPr lang="uk-UA" altLang="ru-RU" b="1" smtClean="0"/>
              <a:t>Показ слайдів</a:t>
            </a:r>
            <a:r>
              <a:rPr lang="uk-UA" altLang="ru-RU" smtClean="0"/>
              <a:t>, виберіть команду </a:t>
            </a:r>
            <a:r>
              <a:rPr lang="uk-UA" altLang="ru-RU" b="1" smtClean="0"/>
              <a:t>Настроювання анімації</a:t>
            </a:r>
            <a:r>
              <a:rPr lang="uk-UA" altLang="ru-RU" smtClean="0"/>
              <a:t> та скористайтеся параметрами, які буде запропоновано. </a:t>
            </a:r>
          </a:p>
          <a:p>
            <a:pPr eaLnBrk="1" hangingPunct="1"/>
            <a:r>
              <a:rPr lang="uk-UA" altLang="ru-RU" b="1" smtClean="0"/>
              <a:t>Гіперпосилання на онлайновий курс</a:t>
            </a:r>
            <a:r>
              <a:rPr lang="uk-UA" altLang="ru-RU" smtClean="0"/>
              <a:t>: шаблон містить посилання на онлайнову версію цього навчального курсу. Ці посилання вказують на практичне заняття для набуття навичок до кожного уроку та пам'ятку, наведену в цьому курсі. </a:t>
            </a:r>
            <a:r>
              <a:rPr lang="uk-UA" altLang="ru-RU" b="1" smtClean="0"/>
              <a:t>Увага!</a:t>
            </a:r>
            <a:r>
              <a:rPr lang="uk-UA" altLang="ru-RU" smtClean="0"/>
              <a:t> Для доступу до практичних занять потрібно інсталювати Word 2007. </a:t>
            </a:r>
          </a:p>
          <a:p>
            <a:pPr eaLnBrk="1" hangingPunct="1"/>
            <a:r>
              <a:rPr lang="uk-UA" altLang="ru-RU" smtClean="0"/>
              <a:t>Для доступу до практичних занять потрібно інсталювати Word 2007. </a:t>
            </a:r>
          </a:p>
          <a:p>
            <a:pPr eaLnBrk="1" hangingPunct="1"/>
            <a:r>
              <a:rPr lang="uk-UA" altLang="ru-RU" b="1" smtClean="0"/>
              <a:t>Колонтитули</a:t>
            </a:r>
            <a:r>
              <a:rPr lang="uk-UA" altLang="ru-RU" smtClean="0"/>
              <a:t>: шаблон містить нижній колонтитул із назвою курсу. Нижні колонтитули можна змінити або видалити в діалоговому вікні </a:t>
            </a:r>
            <a:r>
              <a:rPr lang="uk-UA" altLang="ru-RU" b="1" smtClean="0"/>
              <a:t>Колонтитули</a:t>
            </a:r>
            <a:r>
              <a:rPr lang="uk-UA" altLang="ru-RU" smtClean="0"/>
              <a:t> (відкривається з меню </a:t>
            </a:r>
            <a:r>
              <a:rPr lang="uk-UA" altLang="ru-RU" b="1" smtClean="0"/>
              <a:t>Вигляд</a:t>
            </a:r>
            <a:r>
              <a:rPr lang="uk-UA" altLang="ru-RU" smtClean="0"/>
              <a:t>).</a:t>
            </a:r>
          </a:p>
          <a:p>
            <a:pPr eaLnBrk="1" hangingPunct="1"/>
            <a:endParaRPr lang="uk-UA"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5F6C6D-908D-46DA-87C4-BCA0A3041B9E}" type="slidenum">
              <a:rPr lang="uk-UA" altLang="ru-RU"/>
              <a:pPr eaLnBrk="1" hangingPunct="1"/>
              <a:t>8</a:t>
            </a:fld>
            <a:endParaRPr lang="uk-UA" altLang="ru-RU"/>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a:t>
            </a:r>
            <a:r>
              <a:rPr lang="uk-UA" altLang="ru-RU" b="1" smtClean="0"/>
              <a:t>Примітка для викладача</a:t>
            </a:r>
            <a:r>
              <a:rPr lang="uk-UA" altLang="ru-RU" smtClean="0"/>
              <a:t>. Цей слайд майже цілком повторює попередній слайд за винятком того, що анімацію замінено на нерухоме зображення. Використовуйте цей слайд, якщо виникають проблеми з переглядом анімації. Перед показом презентації видаліть цей або попередній слайд.]</a:t>
            </a:r>
            <a:endParaRPr lang="uk-UA" altLang="ru-RU" b="1" smtClean="0"/>
          </a:p>
          <a:p>
            <a:pPr eaLnBrk="1" hangingPunct="1"/>
            <a:endParaRPr lang="uk-UA"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4D9FD3-5AA8-4355-9369-F248597AAF66}" type="slidenum">
              <a:rPr lang="uk-UA" altLang="ru-RU"/>
              <a:pPr eaLnBrk="1" hangingPunct="1"/>
              <a:t>9</a:t>
            </a:fld>
            <a:endParaRPr lang="uk-UA" altLang="ru-RU"/>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uk-UA" altLang="ru-RU" smtClean="0"/>
              <a:t>Усі елементи вкладки вибрано з урахуванням дій користувача. Наприклад, на вкладці </a:t>
            </a:r>
            <a:r>
              <a:rPr lang="uk-UA" altLang="ru-RU" b="1" smtClean="0"/>
              <a:t>Основне</a:t>
            </a:r>
            <a:r>
              <a:rPr lang="uk-UA" altLang="ru-RU" smtClean="0"/>
              <a:t> містяться такі всі найуживаніші елементи, як команди у групі </a:t>
            </a:r>
            <a:r>
              <a:rPr lang="uk-UA" altLang="ru-RU" b="1" smtClean="0"/>
              <a:t>Шрифт</a:t>
            </a:r>
            <a:r>
              <a:rPr lang="uk-UA" altLang="ru-RU" smtClean="0"/>
              <a:t> для змінення шрифту тексту: </a:t>
            </a:r>
            <a:r>
              <a:rPr lang="uk-UA" altLang="ru-RU" b="1" smtClean="0"/>
              <a:t>Шрифт</a:t>
            </a:r>
            <a:r>
              <a:rPr lang="uk-UA" altLang="ru-RU" smtClean="0"/>
              <a:t>, </a:t>
            </a:r>
            <a:r>
              <a:rPr lang="uk-UA" altLang="ru-RU" b="1" smtClean="0"/>
              <a:t>Розмір шрифту</a:t>
            </a:r>
            <a:r>
              <a:rPr lang="uk-UA" altLang="ru-RU" smtClean="0"/>
              <a:t>, </a:t>
            </a:r>
            <a:r>
              <a:rPr lang="uk-UA" altLang="ru-RU" b="1" smtClean="0"/>
              <a:t>Жирний</a:t>
            </a:r>
            <a:r>
              <a:rPr lang="uk-UA" altLang="ru-RU" smtClean="0"/>
              <a:t>, </a:t>
            </a:r>
            <a:r>
              <a:rPr lang="uk-UA" altLang="ru-RU" b="1" smtClean="0"/>
              <a:t>Курсив</a:t>
            </a:r>
            <a:r>
              <a:rPr lang="uk-UA" altLang="ru-RU" smtClean="0"/>
              <a:t> тощо.</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ru-RU" smtClean="0"/>
              <a:t>Образец заголовка</a:t>
            </a:r>
            <a:endParaRPr lang="uk-UA"/>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ru-RU" smtClean="0"/>
              <a:t>Образец подзаголовка</a:t>
            </a:r>
            <a:endParaRPr lang="uk-UA"/>
          </a:p>
        </p:txBody>
      </p:sp>
      <p:sp>
        <p:nvSpPr>
          <p:cNvPr id="4" name="Rectangle 4"/>
          <p:cNvSpPr>
            <a:spLocks noGrp="1" noChangeArrowheads="1"/>
          </p:cNvSpPr>
          <p:nvPr>
            <p:ph type="dt" sz="half" idx="10"/>
          </p:nvPr>
        </p:nvSpPr>
        <p:spPr>
          <a:xfrm>
            <a:off x="457200" y="6245225"/>
            <a:ext cx="2133600" cy="476250"/>
          </a:xfrm>
        </p:spPr>
        <p:txBody>
          <a:bodyPr/>
          <a:lstStyle>
            <a:lvl1pPr>
              <a:defRPr sz="1800" smtClean="0"/>
            </a:lvl1pPr>
          </a:lstStyle>
          <a:p>
            <a:pPr>
              <a:defRPr/>
            </a:pPr>
            <a:endParaRPr lang="uk-UA"/>
          </a:p>
        </p:txBody>
      </p:sp>
      <p:sp>
        <p:nvSpPr>
          <p:cNvPr id="5" name="Rectangle 5"/>
          <p:cNvSpPr>
            <a:spLocks noGrp="1" noChangeArrowheads="1"/>
          </p:cNvSpPr>
          <p:nvPr>
            <p:ph type="ftr" sz="quarter" idx="11"/>
          </p:nvPr>
        </p:nvSpPr>
        <p:spPr>
          <a:xfrm>
            <a:off x="3124200" y="6200775"/>
            <a:ext cx="2895600" cy="476250"/>
          </a:xfrm>
        </p:spPr>
        <p:txBody>
          <a:bodyPr/>
          <a:lstStyle>
            <a:lvl1pPr>
              <a:defRPr sz="1800"/>
            </a:lvl1pPr>
          </a:lstStyle>
          <a:p>
            <a:pPr>
              <a:defRPr/>
            </a:pPr>
            <a:r>
              <a:rPr lang="uk-UA"/>
              <a:t>Get up to speed</a:t>
            </a:r>
          </a:p>
        </p:txBody>
      </p:sp>
      <p:sp>
        <p:nvSpPr>
          <p:cNvPr id="6" name="Rectangle 6"/>
          <p:cNvSpPr>
            <a:spLocks noGrp="1" noChangeArrowheads="1"/>
          </p:cNvSpPr>
          <p:nvPr>
            <p:ph type="sldNum" sz="quarter" idx="12"/>
          </p:nvPr>
        </p:nvSpPr>
        <p:spPr>
          <a:xfrm>
            <a:off x="6553200" y="6245225"/>
            <a:ext cx="2133600" cy="476250"/>
          </a:xfrm>
        </p:spPr>
        <p:txBody>
          <a:bodyPr/>
          <a:lstStyle>
            <a:lvl1pPr>
              <a:defRPr sz="1800" smtClean="0"/>
            </a:lvl1pPr>
          </a:lstStyle>
          <a:p>
            <a:pPr>
              <a:defRPr/>
            </a:pPr>
            <a:fld id="{3363948F-393E-41EF-BEDB-360FB1AD6B10}" type="slidenum">
              <a:rPr lang="uk-UA"/>
              <a:pPr>
                <a:defRPr/>
              </a:pPr>
              <a:t>‹#›</a:t>
            </a:fld>
            <a:endParaRPr lang="uk-UA"/>
          </a:p>
        </p:txBody>
      </p:sp>
    </p:spTree>
    <p:extLst>
      <p:ext uri="{BB962C8B-B14F-4D97-AF65-F5344CB8AC3E}">
        <p14:creationId xmlns:p14="http://schemas.microsoft.com/office/powerpoint/2010/main" val="1670014579"/>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uk-U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6"/>
          <p:cNvSpPr>
            <a:spLocks noGrp="1" noChangeArrowheads="1"/>
          </p:cNvSpPr>
          <p:nvPr>
            <p:ph type="dt" sz="half" idx="10"/>
          </p:nvPr>
        </p:nvSpPr>
        <p:spPr>
          <a:ln/>
        </p:spPr>
        <p:txBody>
          <a:bodyPr/>
          <a:lstStyle>
            <a:lvl1pPr>
              <a:defRPr/>
            </a:lvl1pPr>
          </a:lstStyle>
          <a:p>
            <a:pPr>
              <a:defRPr/>
            </a:pPr>
            <a:endParaRPr lang="uk-UA"/>
          </a:p>
        </p:txBody>
      </p:sp>
      <p:sp>
        <p:nvSpPr>
          <p:cNvPr id="5"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3AA51FFD-84A5-4848-B6E1-B689D2DCDF07}" type="slidenum">
              <a:rPr lang="uk-UA"/>
              <a:pPr>
                <a:defRPr/>
              </a:pPr>
              <a:t>‹#›</a:t>
            </a:fld>
            <a:endParaRPr lang="uk-UA"/>
          </a:p>
        </p:txBody>
      </p:sp>
    </p:spTree>
    <p:extLst>
      <p:ext uri="{BB962C8B-B14F-4D97-AF65-F5344CB8AC3E}">
        <p14:creationId xmlns:p14="http://schemas.microsoft.com/office/powerpoint/2010/main" val="2700539903"/>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ru-RU" smtClean="0"/>
              <a:t>Образец заголовка</a:t>
            </a:r>
            <a:endParaRPr lang="uk-UA"/>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6"/>
          <p:cNvSpPr>
            <a:spLocks noGrp="1" noChangeArrowheads="1"/>
          </p:cNvSpPr>
          <p:nvPr>
            <p:ph type="dt" sz="half" idx="10"/>
          </p:nvPr>
        </p:nvSpPr>
        <p:spPr>
          <a:ln/>
        </p:spPr>
        <p:txBody>
          <a:bodyPr/>
          <a:lstStyle>
            <a:lvl1pPr>
              <a:defRPr/>
            </a:lvl1pPr>
          </a:lstStyle>
          <a:p>
            <a:pPr>
              <a:defRPr/>
            </a:pPr>
            <a:endParaRPr lang="uk-UA"/>
          </a:p>
        </p:txBody>
      </p:sp>
      <p:sp>
        <p:nvSpPr>
          <p:cNvPr id="5"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6DE3E29D-7B70-4B4C-B0A6-F89F973DB657}" type="slidenum">
              <a:rPr lang="uk-UA"/>
              <a:pPr>
                <a:defRPr/>
              </a:pPr>
              <a:t>‹#›</a:t>
            </a:fld>
            <a:endParaRPr lang="uk-UA"/>
          </a:p>
        </p:txBody>
      </p:sp>
    </p:spTree>
    <p:extLst>
      <p:ext uri="{BB962C8B-B14F-4D97-AF65-F5344CB8AC3E}">
        <p14:creationId xmlns:p14="http://schemas.microsoft.com/office/powerpoint/2010/main" val="3334125753"/>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ru-RU" smtClean="0"/>
              <a:t>Образец заголовка</a:t>
            </a:r>
            <a:endParaRPr lang="uk-UA"/>
          </a:p>
        </p:txBody>
      </p:sp>
      <p:sp>
        <p:nvSpPr>
          <p:cNvPr id="3" name="Content Placeholder 2"/>
          <p:cNvSpPr>
            <a:spLocks noGrp="1"/>
          </p:cNvSpPr>
          <p:nvPr>
            <p:ph sz="half" idx="1"/>
          </p:nvPr>
        </p:nvSpPr>
        <p:spPr>
          <a:xfrm>
            <a:off x="350838" y="914400"/>
            <a:ext cx="4138612"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Text Placeholder 3"/>
          <p:cNvSpPr>
            <a:spLocks noGrp="1"/>
          </p:cNvSpPr>
          <p:nvPr>
            <p:ph type="body" sz="half" idx="2"/>
          </p:nvPr>
        </p:nvSpPr>
        <p:spPr>
          <a:xfrm>
            <a:off x="4641850" y="914400"/>
            <a:ext cx="41402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6"/>
          <p:cNvSpPr>
            <a:spLocks noGrp="1" noChangeArrowheads="1"/>
          </p:cNvSpPr>
          <p:nvPr>
            <p:ph type="dt" sz="half" idx="10"/>
          </p:nvPr>
        </p:nvSpPr>
        <p:spPr>
          <a:ln/>
        </p:spPr>
        <p:txBody>
          <a:bodyPr/>
          <a:lstStyle>
            <a:lvl1pPr>
              <a:defRPr/>
            </a:lvl1pPr>
          </a:lstStyle>
          <a:p>
            <a:pPr>
              <a:defRPr/>
            </a:pPr>
            <a:endParaRPr lang="uk-UA"/>
          </a:p>
        </p:txBody>
      </p:sp>
      <p:sp>
        <p:nvSpPr>
          <p:cNvPr id="6"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8583DF36-AAD5-45D6-A905-22115B1D1679}" type="slidenum">
              <a:rPr lang="uk-UA"/>
              <a:pPr>
                <a:defRPr/>
              </a:pPr>
              <a:t>‹#›</a:t>
            </a:fld>
            <a:endParaRPr lang="uk-UA"/>
          </a:p>
        </p:txBody>
      </p:sp>
    </p:spTree>
    <p:extLst>
      <p:ext uri="{BB962C8B-B14F-4D97-AF65-F5344CB8AC3E}">
        <p14:creationId xmlns:p14="http://schemas.microsoft.com/office/powerpoint/2010/main" val="1916848719"/>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ru-RU" smtClean="0"/>
              <a:t>Образец заголовка</a:t>
            </a:r>
            <a:endParaRPr lang="uk-UA"/>
          </a:p>
        </p:txBody>
      </p:sp>
      <p:sp>
        <p:nvSpPr>
          <p:cNvPr id="3" name="Text Placeholder 2"/>
          <p:cNvSpPr>
            <a:spLocks noGrp="1"/>
          </p:cNvSpPr>
          <p:nvPr>
            <p:ph type="body" sz="half" idx="1"/>
          </p:nvPr>
        </p:nvSpPr>
        <p:spPr>
          <a:xfrm>
            <a:off x="350838" y="914400"/>
            <a:ext cx="4138612"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Content Placeholder 3"/>
          <p:cNvSpPr>
            <a:spLocks noGrp="1"/>
          </p:cNvSpPr>
          <p:nvPr>
            <p:ph sz="half" idx="2"/>
          </p:nvPr>
        </p:nvSpPr>
        <p:spPr>
          <a:xfrm>
            <a:off x="4641850" y="914400"/>
            <a:ext cx="41402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6"/>
          <p:cNvSpPr>
            <a:spLocks noGrp="1" noChangeArrowheads="1"/>
          </p:cNvSpPr>
          <p:nvPr>
            <p:ph type="dt" sz="half" idx="10"/>
          </p:nvPr>
        </p:nvSpPr>
        <p:spPr>
          <a:ln/>
        </p:spPr>
        <p:txBody>
          <a:bodyPr/>
          <a:lstStyle>
            <a:lvl1pPr>
              <a:defRPr/>
            </a:lvl1pPr>
          </a:lstStyle>
          <a:p>
            <a:pPr>
              <a:defRPr/>
            </a:pPr>
            <a:endParaRPr lang="uk-UA"/>
          </a:p>
        </p:txBody>
      </p:sp>
      <p:sp>
        <p:nvSpPr>
          <p:cNvPr id="6"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53D16C28-A0BF-48AE-958F-780B6A8DBEA6}" type="slidenum">
              <a:rPr lang="uk-UA"/>
              <a:pPr>
                <a:defRPr/>
              </a:pPr>
              <a:t>‹#›</a:t>
            </a:fld>
            <a:endParaRPr lang="uk-UA"/>
          </a:p>
        </p:txBody>
      </p:sp>
    </p:spTree>
    <p:extLst>
      <p:ext uri="{BB962C8B-B14F-4D97-AF65-F5344CB8AC3E}">
        <p14:creationId xmlns:p14="http://schemas.microsoft.com/office/powerpoint/2010/main" val="1989585084"/>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uk-UA"/>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6"/>
          <p:cNvSpPr>
            <a:spLocks noGrp="1" noChangeArrowheads="1"/>
          </p:cNvSpPr>
          <p:nvPr>
            <p:ph type="dt" sz="half" idx="10"/>
          </p:nvPr>
        </p:nvSpPr>
        <p:spPr>
          <a:ln/>
        </p:spPr>
        <p:txBody>
          <a:bodyPr/>
          <a:lstStyle>
            <a:lvl1pPr>
              <a:defRPr/>
            </a:lvl1pPr>
          </a:lstStyle>
          <a:p>
            <a:pPr>
              <a:defRPr/>
            </a:pPr>
            <a:endParaRPr lang="uk-UA"/>
          </a:p>
        </p:txBody>
      </p:sp>
      <p:sp>
        <p:nvSpPr>
          <p:cNvPr id="5"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6C830A60-DCE3-49A7-8A08-F0E717C4743A}" type="slidenum">
              <a:rPr lang="uk-UA"/>
              <a:pPr>
                <a:defRPr/>
              </a:pPr>
              <a:t>‹#›</a:t>
            </a:fld>
            <a:endParaRPr lang="uk-UA"/>
          </a:p>
        </p:txBody>
      </p:sp>
    </p:spTree>
    <p:extLst>
      <p:ext uri="{BB962C8B-B14F-4D97-AF65-F5344CB8AC3E}">
        <p14:creationId xmlns:p14="http://schemas.microsoft.com/office/powerpoint/2010/main" val="1661147852"/>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uk-UA"/>
          </a:p>
        </p:txBody>
      </p:sp>
      <p:sp>
        <p:nvSpPr>
          <p:cNvPr id="5"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C8578D4E-DACC-4230-B61D-C31D70A1F5E3}" type="slidenum">
              <a:rPr lang="uk-UA"/>
              <a:pPr>
                <a:defRPr/>
              </a:pPr>
              <a:t>‹#›</a:t>
            </a:fld>
            <a:endParaRPr lang="uk-UA"/>
          </a:p>
        </p:txBody>
      </p:sp>
    </p:spTree>
    <p:extLst>
      <p:ext uri="{BB962C8B-B14F-4D97-AF65-F5344CB8AC3E}">
        <p14:creationId xmlns:p14="http://schemas.microsoft.com/office/powerpoint/2010/main" val="1889212372"/>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uk-UA"/>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6"/>
          <p:cNvSpPr>
            <a:spLocks noGrp="1" noChangeArrowheads="1"/>
          </p:cNvSpPr>
          <p:nvPr>
            <p:ph type="dt" sz="half" idx="10"/>
          </p:nvPr>
        </p:nvSpPr>
        <p:spPr>
          <a:ln/>
        </p:spPr>
        <p:txBody>
          <a:bodyPr/>
          <a:lstStyle>
            <a:lvl1pPr>
              <a:defRPr/>
            </a:lvl1pPr>
          </a:lstStyle>
          <a:p>
            <a:pPr>
              <a:defRPr/>
            </a:pPr>
            <a:endParaRPr lang="uk-UA"/>
          </a:p>
        </p:txBody>
      </p:sp>
      <p:sp>
        <p:nvSpPr>
          <p:cNvPr id="6"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456145D7-3A42-42D7-8DB5-07FA9577DD39}" type="slidenum">
              <a:rPr lang="uk-UA"/>
              <a:pPr>
                <a:defRPr/>
              </a:pPr>
              <a:t>‹#›</a:t>
            </a:fld>
            <a:endParaRPr lang="uk-UA"/>
          </a:p>
        </p:txBody>
      </p:sp>
    </p:spTree>
    <p:extLst>
      <p:ext uri="{BB962C8B-B14F-4D97-AF65-F5344CB8AC3E}">
        <p14:creationId xmlns:p14="http://schemas.microsoft.com/office/powerpoint/2010/main" val="2931789578"/>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6"/>
          <p:cNvSpPr>
            <a:spLocks noGrp="1" noChangeArrowheads="1"/>
          </p:cNvSpPr>
          <p:nvPr>
            <p:ph type="dt" sz="half" idx="10"/>
          </p:nvPr>
        </p:nvSpPr>
        <p:spPr>
          <a:ln/>
        </p:spPr>
        <p:txBody>
          <a:bodyPr/>
          <a:lstStyle>
            <a:lvl1pPr>
              <a:defRPr/>
            </a:lvl1pPr>
          </a:lstStyle>
          <a:p>
            <a:pPr>
              <a:defRPr/>
            </a:pPr>
            <a:endParaRPr lang="uk-UA"/>
          </a:p>
        </p:txBody>
      </p:sp>
      <p:sp>
        <p:nvSpPr>
          <p:cNvPr id="8"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9" name="Rectangle 8"/>
          <p:cNvSpPr>
            <a:spLocks noGrp="1" noChangeArrowheads="1"/>
          </p:cNvSpPr>
          <p:nvPr>
            <p:ph type="sldNum" sz="quarter" idx="12"/>
          </p:nvPr>
        </p:nvSpPr>
        <p:spPr>
          <a:ln/>
        </p:spPr>
        <p:txBody>
          <a:bodyPr/>
          <a:lstStyle>
            <a:lvl1pPr>
              <a:defRPr/>
            </a:lvl1pPr>
          </a:lstStyle>
          <a:p>
            <a:pPr>
              <a:defRPr/>
            </a:pPr>
            <a:fld id="{7E192182-E014-4379-9D55-AC6082EEE1F4}" type="slidenum">
              <a:rPr lang="uk-UA"/>
              <a:pPr>
                <a:defRPr/>
              </a:pPr>
              <a:t>‹#›</a:t>
            </a:fld>
            <a:endParaRPr lang="uk-UA"/>
          </a:p>
        </p:txBody>
      </p:sp>
    </p:spTree>
    <p:extLst>
      <p:ext uri="{BB962C8B-B14F-4D97-AF65-F5344CB8AC3E}">
        <p14:creationId xmlns:p14="http://schemas.microsoft.com/office/powerpoint/2010/main" val="3712985158"/>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uk-UA"/>
          </a:p>
        </p:txBody>
      </p:sp>
      <p:sp>
        <p:nvSpPr>
          <p:cNvPr id="3" name="Rectangle 6"/>
          <p:cNvSpPr>
            <a:spLocks noGrp="1" noChangeArrowheads="1"/>
          </p:cNvSpPr>
          <p:nvPr>
            <p:ph type="dt" sz="half" idx="10"/>
          </p:nvPr>
        </p:nvSpPr>
        <p:spPr>
          <a:ln/>
        </p:spPr>
        <p:txBody>
          <a:bodyPr/>
          <a:lstStyle>
            <a:lvl1pPr>
              <a:defRPr/>
            </a:lvl1pPr>
          </a:lstStyle>
          <a:p>
            <a:pPr>
              <a:defRPr/>
            </a:pPr>
            <a:endParaRPr lang="uk-UA"/>
          </a:p>
        </p:txBody>
      </p:sp>
      <p:sp>
        <p:nvSpPr>
          <p:cNvPr id="4"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5" name="Rectangle 8"/>
          <p:cNvSpPr>
            <a:spLocks noGrp="1" noChangeArrowheads="1"/>
          </p:cNvSpPr>
          <p:nvPr>
            <p:ph type="sldNum" sz="quarter" idx="12"/>
          </p:nvPr>
        </p:nvSpPr>
        <p:spPr>
          <a:ln/>
        </p:spPr>
        <p:txBody>
          <a:bodyPr/>
          <a:lstStyle>
            <a:lvl1pPr>
              <a:defRPr/>
            </a:lvl1pPr>
          </a:lstStyle>
          <a:p>
            <a:pPr>
              <a:defRPr/>
            </a:pPr>
            <a:fld id="{1BCDA78B-A47F-453E-BA67-13CF73E2A122}" type="slidenum">
              <a:rPr lang="uk-UA"/>
              <a:pPr>
                <a:defRPr/>
              </a:pPr>
              <a:t>‹#›</a:t>
            </a:fld>
            <a:endParaRPr lang="uk-UA"/>
          </a:p>
        </p:txBody>
      </p:sp>
    </p:spTree>
    <p:extLst>
      <p:ext uri="{BB962C8B-B14F-4D97-AF65-F5344CB8AC3E}">
        <p14:creationId xmlns:p14="http://schemas.microsoft.com/office/powerpoint/2010/main" val="3488234876"/>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uk-UA"/>
          </a:p>
        </p:txBody>
      </p:sp>
      <p:sp>
        <p:nvSpPr>
          <p:cNvPr id="3"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4" name="Rectangle 8"/>
          <p:cNvSpPr>
            <a:spLocks noGrp="1" noChangeArrowheads="1"/>
          </p:cNvSpPr>
          <p:nvPr>
            <p:ph type="sldNum" sz="quarter" idx="12"/>
          </p:nvPr>
        </p:nvSpPr>
        <p:spPr>
          <a:ln/>
        </p:spPr>
        <p:txBody>
          <a:bodyPr/>
          <a:lstStyle>
            <a:lvl1pPr>
              <a:defRPr/>
            </a:lvl1pPr>
          </a:lstStyle>
          <a:p>
            <a:pPr>
              <a:defRPr/>
            </a:pPr>
            <a:fld id="{1987A6E6-97A1-4725-A227-0F6B695247D8}" type="slidenum">
              <a:rPr lang="uk-UA"/>
              <a:pPr>
                <a:defRPr/>
              </a:pPr>
              <a:t>‹#›</a:t>
            </a:fld>
            <a:endParaRPr lang="uk-UA"/>
          </a:p>
        </p:txBody>
      </p:sp>
    </p:spTree>
    <p:extLst>
      <p:ext uri="{BB962C8B-B14F-4D97-AF65-F5344CB8AC3E}">
        <p14:creationId xmlns:p14="http://schemas.microsoft.com/office/powerpoint/2010/main" val="704971439"/>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uk-UA"/>
          </a:p>
        </p:txBody>
      </p:sp>
      <p:sp>
        <p:nvSpPr>
          <p:cNvPr id="6"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1434CA3D-3824-4A6D-B3E8-11F7CB3B99AB}" type="slidenum">
              <a:rPr lang="uk-UA"/>
              <a:pPr>
                <a:defRPr/>
              </a:pPr>
              <a:t>‹#›</a:t>
            </a:fld>
            <a:endParaRPr lang="uk-UA"/>
          </a:p>
        </p:txBody>
      </p:sp>
    </p:spTree>
    <p:extLst>
      <p:ext uri="{BB962C8B-B14F-4D97-AF65-F5344CB8AC3E}">
        <p14:creationId xmlns:p14="http://schemas.microsoft.com/office/powerpoint/2010/main" val="2598440669"/>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uk-U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uk-UA"/>
          </a:p>
        </p:txBody>
      </p:sp>
      <p:sp>
        <p:nvSpPr>
          <p:cNvPr id="6" name="Rectangle 7"/>
          <p:cNvSpPr>
            <a:spLocks noGrp="1" noChangeArrowheads="1"/>
          </p:cNvSpPr>
          <p:nvPr>
            <p:ph type="ftr" sz="quarter" idx="11"/>
          </p:nvPr>
        </p:nvSpPr>
        <p:spPr>
          <a:ln/>
        </p:spPr>
        <p:txBody>
          <a:bodyPr/>
          <a:lstStyle>
            <a:lvl1pPr>
              <a:defRPr/>
            </a:lvl1pPr>
          </a:lstStyle>
          <a:p>
            <a:pPr>
              <a:defRPr/>
            </a:pPr>
            <a:r>
              <a:rPr lang="uk-UA"/>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99C91BE3-226A-44FB-80E1-5CBC404F0863}" type="slidenum">
              <a:rPr lang="uk-UA"/>
              <a:pPr>
                <a:defRPr/>
              </a:pPr>
              <a:t>‹#›</a:t>
            </a:fld>
            <a:endParaRPr lang="uk-UA"/>
          </a:p>
        </p:txBody>
      </p:sp>
    </p:spTree>
    <p:extLst>
      <p:ext uri="{BB962C8B-B14F-4D97-AF65-F5344CB8AC3E}">
        <p14:creationId xmlns:p14="http://schemas.microsoft.com/office/powerpoint/2010/main" val="2230836474"/>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uk-UA"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uk-UA" sz="2400">
              <a:solidFill>
                <a:schemeClr val="tx2"/>
              </a:solidFill>
            </a:endParaRPr>
          </a:p>
        </p:txBody>
      </p:sp>
      <p:sp>
        <p:nvSpPr>
          <p:cNvPr id="10244" name="Rectangle 4"/>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ru-RU" smtClean="0"/>
              <a:t>Зразок тексту</a:t>
            </a:r>
          </a:p>
          <a:p>
            <a:pPr lvl="1"/>
            <a:r>
              <a:rPr lang="uk-UA" altLang="ru-RU" smtClean="0"/>
              <a:t>Другий рівень</a:t>
            </a:r>
          </a:p>
          <a:p>
            <a:pPr lvl="2"/>
            <a:r>
              <a:rPr lang="uk-UA" altLang="ru-RU" smtClean="0"/>
              <a:t>Третій рівень</a:t>
            </a:r>
          </a:p>
          <a:p>
            <a:pPr lvl="3"/>
            <a:r>
              <a:rPr lang="uk-UA" altLang="ru-RU" smtClean="0"/>
              <a:t>Четвертий рівень</a:t>
            </a:r>
          </a:p>
          <a:p>
            <a:pPr lvl="4"/>
            <a:r>
              <a:rPr lang="uk-UA" altLang="ru-RU" smtClean="0"/>
              <a:t>П'ятий рівень</a:t>
            </a:r>
          </a:p>
        </p:txBody>
      </p:sp>
      <p:sp>
        <p:nvSpPr>
          <p:cNvPr id="10245" name="Rectangle 5"/>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ru-RU" smtClean="0"/>
              <a:t>Зразок заголовка</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smtClean="0">
                <a:solidFill>
                  <a:srgbClr val="005AB4"/>
                </a:solidFill>
              </a:defRPr>
            </a:lvl1pPr>
          </a:lstStyle>
          <a:p>
            <a:pPr>
              <a:defRPr/>
            </a:pPr>
            <a:endParaRPr lang="uk-UA"/>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pPr>
              <a:defRPr/>
            </a:pPr>
            <a:r>
              <a:rPr lang="uk-UA"/>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smtClean="0">
                <a:solidFill>
                  <a:srgbClr val="005AB4"/>
                </a:solidFill>
              </a:defRPr>
            </a:lvl1pPr>
          </a:lstStyle>
          <a:p>
            <a:pPr>
              <a:defRPr/>
            </a:pPr>
            <a:fld id="{E44F1DDB-B1B0-4698-A4EC-58C2DD891C60}" type="slidenum">
              <a:rPr lang="uk-UA"/>
              <a:pPr>
                <a:defRPr/>
              </a:pPr>
              <a:t>‹#›</a:t>
            </a:fld>
            <a:endParaRPr lang="uk-UA"/>
          </a:p>
        </p:txBody>
      </p:sp>
    </p:spTree>
  </p:cSld>
  <p:clrMap bg1="dk2" tx1="lt1" bg2="dk1" tx2="lt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2.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emf"/><Relationship Id="rId10" Type="http://schemas.openxmlformats.org/officeDocument/2006/relationships/image" Target="../media/image13.png"/><Relationship Id="rId4" Type="http://schemas.openxmlformats.org/officeDocument/2006/relationships/oleObject" Target="../embeddings/oleObject4.bin"/><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7.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office.microsoft.com/training/Training.aspx?AssetID=RP100664441033&amp;CTT=6&amp;Origin=RC10066443103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5.xml"/><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image" Target="../media/image7.emf"/><Relationship Id="rId10" Type="http://schemas.openxmlformats.org/officeDocument/2006/relationships/image" Target="../media/image9.emf"/><Relationship Id="rId4" Type="http://schemas.openxmlformats.org/officeDocument/2006/relationships/oleObject" Target="../embeddings/oleObject9.bin"/><Relationship Id="rId9"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image" Target="../media/image7.e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2.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8.emf"/><Relationship Id="rId10" Type="http://schemas.openxmlformats.org/officeDocument/2006/relationships/image" Target="../media/image31.emf"/><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office.microsoft.com/training/Training.aspx?AssetID=RP100664451033&amp;CTT=6&amp;Origin=RC100664431033"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64.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7.emf"/><Relationship Id="rId4"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office.microsoft.com/training/Training.aspx?AssetID=RP100664491033&amp;CTT=6&amp;Origin=RC100664431033"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emf"/><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pPr eaLnBrk="1" hangingPunct="1"/>
            <a:r>
              <a:rPr lang="uk-UA" altLang="ru-RU" smtClean="0"/>
              <a:t>Microsoft</a:t>
            </a:r>
            <a:r>
              <a:rPr lang="uk-UA" altLang="ru-RU" sz="2800" baseline="70000" smtClean="0">
                <a:cs typeface="Tahoma" pitchFamily="34" charset="0"/>
              </a:rPr>
              <a:t>®</a:t>
            </a:r>
            <a:r>
              <a:rPr lang="uk-UA" altLang="ru-RU" smtClean="0"/>
              <a:t> Office </a:t>
            </a:r>
            <a:br>
              <a:rPr lang="uk-UA" altLang="ru-RU" smtClean="0"/>
            </a:br>
            <a:r>
              <a:rPr lang="uk-UA" altLang="ru-RU" smtClean="0"/>
              <a:t>Word </a:t>
            </a:r>
            <a:r>
              <a:rPr lang="uk-UA" altLang="ru-RU" smtClean="0">
                <a:cs typeface="Tahoma" pitchFamily="34" charset="0"/>
              </a:rPr>
              <a:t>Навчання 2007</a:t>
            </a:r>
          </a:p>
        </p:txBody>
      </p:sp>
      <p:sp>
        <p:nvSpPr>
          <p:cNvPr id="8195" name="Rectangle 3"/>
          <p:cNvSpPr>
            <a:spLocks noGrp="1" noChangeArrowheads="1"/>
          </p:cNvSpPr>
          <p:nvPr>
            <p:ph type="subTitle" idx="1"/>
          </p:nvPr>
        </p:nvSpPr>
        <p:spPr>
          <a:xfrm>
            <a:off x="1371600" y="4291013"/>
            <a:ext cx="6400800" cy="1030287"/>
          </a:xfrm>
        </p:spPr>
        <p:txBody>
          <a:bodyPr/>
          <a:lstStyle/>
          <a:p>
            <a:pPr eaLnBrk="1" hangingPunct="1"/>
            <a:r>
              <a:rPr lang="uk-UA" altLang="ru-RU" b="1" smtClean="0"/>
              <a:t>На повну швидкість</a:t>
            </a:r>
          </a:p>
        </p:txBody>
      </p:sp>
      <p:sp>
        <p:nvSpPr>
          <p:cNvPr id="8196" name="Text Box 4"/>
          <p:cNvSpPr txBox="1">
            <a:spLocks noChangeArrowheads="1"/>
          </p:cNvSpPr>
          <p:nvPr/>
        </p:nvSpPr>
        <p:spPr bwMode="gray">
          <a:xfrm>
            <a:off x="2019300" y="1201738"/>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uk-UA" altLang="ru-RU" sz="2400">
                <a:latin typeface="Tahoma" pitchFamily="34" charset="0"/>
              </a:rPr>
              <a:t>[Назва організації] представляє:</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8194"/>
                                        </p:tgtEl>
                                        <p:attrNameLst>
                                          <p:attrName>style.visibility</p:attrName>
                                        </p:attrNameLst>
                                      </p:cBhvr>
                                      <p:to>
                                        <p:strVal val="visible"/>
                                      </p:to>
                                    </p:set>
                                    <p:animEffect transition="in" filter="slide(fromTop)">
                                      <p:cBhvr>
                                        <p:cTn id="12" dur="500"/>
                                        <p:tgtEl>
                                          <p:spTgt spid="8194"/>
                                        </p:tgtEl>
                                      </p:cBhvr>
                                    </p:animEffect>
                                  </p:childTnLst>
                                </p:cTn>
                              </p:par>
                            </p:childTnLst>
                          </p:cTn>
                        </p:par>
                        <p:par>
                          <p:cTn id="13" fill="hold" nodeType="afterGroup">
                            <p:stCondLst>
                              <p:cond delay="2000"/>
                            </p:stCondLst>
                            <p:childTnLst>
                              <p:par>
                                <p:cTn id="14" presetID="12" presetClass="entr" presetSubtype="4" fill="hold" grpId="0" nodeType="afterEffect">
                                  <p:stCondLst>
                                    <p:cond delay="100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slide(fromBottom)">
                                      <p:cBhvr>
                                        <p:cTn id="16"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P spid="81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4000" y="63500"/>
            <a:ext cx="8904288" cy="614363"/>
          </a:xfrm>
        </p:spPr>
        <p:txBody>
          <a:bodyPr/>
          <a:lstStyle/>
          <a:p>
            <a:pPr eaLnBrk="1" hangingPunct="1"/>
            <a:r>
              <a:rPr lang="uk-UA" altLang="ru-RU" smtClean="0"/>
              <a:t>Запускачі діалогових вікон у групах</a:t>
            </a:r>
          </a:p>
        </p:txBody>
      </p:sp>
      <p:sp>
        <p:nvSpPr>
          <p:cNvPr id="35843"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Одразу можна не побачити певну команду </a:t>
            </a:r>
            <a:r>
              <a:rPr lang="en-US" altLang="ru-RU" sz="2000"/>
              <a:t/>
            </a:r>
            <a:br>
              <a:rPr lang="en-US" altLang="ru-RU" sz="2000"/>
            </a:br>
            <a:r>
              <a:rPr lang="uk-UA" altLang="ru-RU" sz="2000"/>
              <a:t>з попередньої версії.</a:t>
            </a:r>
          </a:p>
          <a:p>
            <a:pPr eaLnBrk="1" hangingPunct="1">
              <a:spcBef>
                <a:spcPct val="20000"/>
              </a:spcBef>
              <a:spcAft>
                <a:spcPct val="75000"/>
              </a:spcAft>
            </a:pPr>
            <a:r>
              <a:rPr lang="uk-UA" altLang="ru-RU" sz="2000"/>
              <a:t>Не хвилюйтеся. </a:t>
            </a:r>
          </a:p>
        </p:txBody>
      </p:sp>
      <p:sp>
        <p:nvSpPr>
          <p:cNvPr id="19460"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5847" name="Rectangle 7"/>
          <p:cNvSpPr>
            <a:spLocks noChangeArrowheads="1"/>
          </p:cNvSpPr>
          <p:nvPr/>
        </p:nvSpPr>
        <p:spPr bwMode="auto">
          <a:xfrm>
            <a:off x="254000" y="4019550"/>
            <a:ext cx="75739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a:solidFill>
                  <a:srgbClr val="FFCC00"/>
                </a:solidFill>
              </a:rPr>
              <a:t>У певних групах міститься невелика діагональна стрілка у правому нижньому кутку — так званий </a:t>
            </a:r>
            <a:r>
              <a:rPr lang="uk-UA" altLang="ru-RU" b="1">
                <a:solidFill>
                  <a:srgbClr val="FFCC00"/>
                </a:solidFill>
              </a:rPr>
              <a:t>запускач діалогового вікна  </a:t>
            </a:r>
            <a:r>
              <a:rPr lang="en-US" altLang="ru-RU" b="1">
                <a:solidFill>
                  <a:srgbClr val="FFCC00"/>
                </a:solidFill>
              </a:rPr>
              <a:t>  </a:t>
            </a:r>
            <a:r>
              <a:rPr lang="uk-UA" altLang="ru-RU" b="1">
                <a:solidFill>
                  <a:srgbClr val="FFCC00"/>
                </a:solidFill>
              </a:rPr>
              <a:t> </a:t>
            </a:r>
            <a:r>
              <a:rPr lang="uk-UA" altLang="ru-RU">
                <a:solidFill>
                  <a:srgbClr val="FFCC00"/>
                </a:solidFill>
              </a:rPr>
              <a:t>.</a:t>
            </a:r>
          </a:p>
        </p:txBody>
      </p:sp>
      <p:pic>
        <p:nvPicPr>
          <p:cNvPr id="35848" name="Picture 8" descr="Вкладка «Основне» та діалогове вікно «Шрифт» на стрічц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pic>
        <p:nvPicPr>
          <p:cNvPr id="35849" name="Picture 9" descr="Запускач діалогового вікн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4357688"/>
            <a:ext cx="2381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10"/>
          <p:cNvSpPr>
            <a:spLocks noChangeArrowheads="1"/>
          </p:cNvSpPr>
          <p:nvPr/>
        </p:nvSpPr>
        <p:spPr bwMode="auto">
          <a:xfrm>
            <a:off x="254000" y="4800600"/>
            <a:ext cx="726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Клацніть цю стрілку, щоб побачити додаткові настройки, пов'язані з цією групою. Ці настройки відобразяться у діалоговому вікні звичного вигляду або на панелі завдань, з якою ви знайомі </a:t>
            </a:r>
            <a:r>
              <a:rPr lang="en-US" altLang="ru-RU">
                <a:solidFill>
                  <a:srgbClr val="FFCC00"/>
                </a:solidFill>
              </a:rPr>
              <a:t/>
            </a:r>
            <a:br>
              <a:rPr lang="en-US" altLang="ru-RU">
                <a:solidFill>
                  <a:srgbClr val="FFCC00"/>
                </a:solidFill>
              </a:rPr>
            </a:br>
            <a:r>
              <a:rPr lang="uk-UA" altLang="ru-RU">
                <a:solidFill>
                  <a:srgbClr val="FFCC00"/>
                </a:solidFill>
              </a:rPr>
              <a:t>з попередньої версії Word. </a:t>
            </a:r>
          </a:p>
        </p:txBody>
      </p:sp>
      <p:sp>
        <p:nvSpPr>
          <p:cNvPr id="194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slide(fromTop)">
                                      <p:cBhvr>
                                        <p:cTn id="7" dur="500"/>
                                        <p:tgtEl>
                                          <p:spTgt spid="358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slide(fromTop)">
                                      <p:cBhvr>
                                        <p:cTn id="12" dur="500"/>
                                        <p:tgtEl>
                                          <p:spTgt spid="358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slide(fromTop)">
                                      <p:cBhvr>
                                        <p:cTn id="17" dur="500"/>
                                        <p:tgtEl>
                                          <p:spTgt spid="358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5847">
                                            <p:txEl>
                                              <p:pRg st="0" end="0"/>
                                            </p:txEl>
                                          </p:spTgt>
                                        </p:tgtEl>
                                        <p:attrNameLst>
                                          <p:attrName>style.visibility</p:attrName>
                                        </p:attrNameLst>
                                      </p:cBhvr>
                                      <p:to>
                                        <p:strVal val="visible"/>
                                      </p:to>
                                    </p:set>
                                    <p:animEffect transition="in" filter="slide(fromLeft)">
                                      <p:cBhvr>
                                        <p:cTn id="22" dur="500"/>
                                        <p:tgtEl>
                                          <p:spTgt spid="35847">
                                            <p:txEl>
                                              <p:pRg st="0" end="0"/>
                                            </p:txEl>
                                          </p:spTgt>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35849"/>
                                        </p:tgtEl>
                                        <p:attrNameLst>
                                          <p:attrName>style.visibility</p:attrName>
                                        </p:attrNameLst>
                                      </p:cBhvr>
                                      <p:to>
                                        <p:strVal val="visible"/>
                                      </p:to>
                                    </p:set>
                                    <p:animEffect transition="in" filter="dissolve">
                                      <p:cBhvr>
                                        <p:cTn id="26" dur="500"/>
                                        <p:tgtEl>
                                          <p:spTgt spid="358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5850">
                                            <p:txEl>
                                              <p:pRg st="0" end="0"/>
                                            </p:txEl>
                                          </p:spTgt>
                                        </p:tgtEl>
                                        <p:attrNameLst>
                                          <p:attrName>style.visibility</p:attrName>
                                        </p:attrNameLst>
                                      </p:cBhvr>
                                      <p:to>
                                        <p:strVal val="visible"/>
                                      </p:to>
                                    </p:set>
                                    <p:animEffect transition="in" filter="slide(fromLeft)">
                                      <p:cBhvr>
                                        <p:cTn id="31" dur="500"/>
                                        <p:tgtEl>
                                          <p:spTgt spid="358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7" grpId="0" build="p" autoUpdateAnimBg="0"/>
      <p:bldP spid="3585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8288" y="63500"/>
            <a:ext cx="8904287" cy="614363"/>
          </a:xfrm>
        </p:spPr>
        <p:txBody>
          <a:bodyPr/>
          <a:lstStyle/>
          <a:p>
            <a:pPr eaLnBrk="1" hangingPunct="1"/>
            <a:r>
              <a:rPr lang="uk-UA" altLang="ru-RU" smtClean="0"/>
              <a:t>Відображаються додаткові вкладки</a:t>
            </a:r>
          </a:p>
        </p:txBody>
      </p:sp>
      <p:sp>
        <p:nvSpPr>
          <p:cNvPr id="178179"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У новій версії Word деякі вкладки відображаються, лише коли вони потрібні. </a:t>
            </a:r>
          </a:p>
          <a:p>
            <a:pPr eaLnBrk="1" hangingPunct="1">
              <a:spcBef>
                <a:spcPct val="20000"/>
              </a:spcBef>
              <a:spcAft>
                <a:spcPct val="75000"/>
              </a:spcAft>
            </a:pPr>
            <a:endParaRPr lang="uk-UA" altLang="ru-RU" sz="2000"/>
          </a:p>
        </p:txBody>
      </p:sp>
      <p:sp>
        <p:nvSpPr>
          <p:cNvPr id="20484"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8186" name="Rectangle 10"/>
          <p:cNvSpPr>
            <a:spLocks noChangeArrowheads="1"/>
          </p:cNvSpPr>
          <p:nvPr/>
        </p:nvSpPr>
        <p:spPr bwMode="auto">
          <a:xfrm>
            <a:off x="268288" y="3994150"/>
            <a:ext cx="592613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Скажімо, вставлено рисунок, який потрібно додатково обробити, наприклад обітнути краї або змінити настройку обтікання текстом. </a:t>
            </a:r>
          </a:p>
          <a:p>
            <a:pPr eaLnBrk="1" hangingPunct="1">
              <a:spcBef>
                <a:spcPct val="20000"/>
              </a:spcBef>
              <a:spcAft>
                <a:spcPct val="75000"/>
              </a:spcAft>
            </a:pPr>
            <a:r>
              <a:rPr lang="uk-UA" altLang="ru-RU">
                <a:solidFill>
                  <a:srgbClr val="FFCC00"/>
                </a:solidFill>
              </a:rPr>
              <a:t>Де можна знайти відповідні команди?  </a:t>
            </a:r>
          </a:p>
        </p:txBody>
      </p:sp>
      <p:pic>
        <p:nvPicPr>
          <p:cNvPr id="178187" name="Picture 11" descr="Знаряддя для зображень і вкладка «Формат» на стрічц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1168400"/>
            <a:ext cx="5651500" cy="2411413"/>
          </a:xfrm>
          <a:noFill/>
        </p:spPr>
      </p:pic>
      <p:sp>
        <p:nvSpPr>
          <p:cNvPr id="204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slide(fromTop)">
                                      <p:cBhvr>
                                        <p:cTn id="7" dur="500"/>
                                        <p:tgtEl>
                                          <p:spTgt spid="178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8179"/>
                                        </p:tgtEl>
                                        <p:attrNameLst>
                                          <p:attrName>style.visibility</p:attrName>
                                        </p:attrNameLst>
                                      </p:cBhvr>
                                      <p:to>
                                        <p:strVal val="visible"/>
                                      </p:to>
                                    </p:set>
                                    <p:animEffect transition="in" filter="slide(fromTop)">
                                      <p:cBhvr>
                                        <p:cTn id="12" dur="500"/>
                                        <p:tgtEl>
                                          <p:spTgt spid="178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8186">
                                            <p:txEl>
                                              <p:pRg st="0" end="0"/>
                                            </p:txEl>
                                          </p:spTgt>
                                        </p:tgtEl>
                                        <p:attrNameLst>
                                          <p:attrName>style.visibility</p:attrName>
                                        </p:attrNameLst>
                                      </p:cBhvr>
                                      <p:to>
                                        <p:strVal val="visible"/>
                                      </p:to>
                                    </p:set>
                                    <p:animEffect transition="in" filter="slide(fromLeft)">
                                      <p:cBhvr>
                                        <p:cTn id="17" dur="500"/>
                                        <p:tgtEl>
                                          <p:spTgt spid="178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8186">
                                            <p:txEl>
                                              <p:pRg st="1" end="1"/>
                                            </p:txEl>
                                          </p:spTgt>
                                        </p:tgtEl>
                                        <p:attrNameLst>
                                          <p:attrName>style.visibility</p:attrName>
                                        </p:attrNameLst>
                                      </p:cBhvr>
                                      <p:to>
                                        <p:strVal val="visible"/>
                                      </p:to>
                                    </p:set>
                                    <p:animEffect transition="in" filter="slide(fromLeft)">
                                      <p:cBhvr>
                                        <p:cTn id="22" dur="500"/>
                                        <p:tgtEl>
                                          <p:spTgt spid="178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P spid="17818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268288" y="63500"/>
            <a:ext cx="8904287" cy="614363"/>
          </a:xfrm>
        </p:spPr>
        <p:txBody>
          <a:bodyPr/>
          <a:lstStyle/>
          <a:p>
            <a:pPr eaLnBrk="1" hangingPunct="1"/>
            <a:r>
              <a:rPr lang="uk-UA" altLang="ru-RU" smtClean="0"/>
              <a:t>Відображаються інші вкладки</a:t>
            </a:r>
          </a:p>
        </p:txBody>
      </p:sp>
      <p:sp>
        <p:nvSpPr>
          <p:cNvPr id="3078"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У новій версії Word деякі вкладки відображаються, лише коли вони потрібні. </a:t>
            </a:r>
          </a:p>
          <a:p>
            <a:pPr eaLnBrk="1" hangingPunct="1">
              <a:spcBef>
                <a:spcPct val="20000"/>
              </a:spcBef>
              <a:spcAft>
                <a:spcPct val="75000"/>
              </a:spcAft>
            </a:pPr>
            <a:endParaRPr lang="uk-UA" altLang="ru-RU" sz="2000"/>
          </a:p>
        </p:txBody>
      </p:sp>
      <p:graphicFrame>
        <p:nvGraphicFramePr>
          <p:cNvPr id="180228" name="Object 4"/>
          <p:cNvGraphicFramePr>
            <a:graphicFrameLocks noChangeAspect="1"/>
          </p:cNvGraphicFramePr>
          <p:nvPr/>
        </p:nvGraphicFramePr>
        <p:xfrm>
          <a:off x="339725" y="4497388"/>
          <a:ext cx="269875" cy="303212"/>
        </p:xfrm>
        <a:graphic>
          <a:graphicData uri="http://schemas.openxmlformats.org/presentationml/2006/ole">
            <mc:AlternateContent xmlns:mc="http://schemas.openxmlformats.org/markup-compatibility/2006">
              <mc:Choice xmlns:v="urn:schemas-microsoft-com:vml" Requires="v">
                <p:oleObj spid="_x0000_s3084" name="Visio" r:id="rId4" imgW="270231" imgH="303063" progId="Visio.Drawing.11">
                  <p:embed/>
                </p:oleObj>
              </mc:Choice>
              <mc:Fallback>
                <p:oleObj name="Visio" r:id="rId4" imgW="270231" imgH="30306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4973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339725" y="4906963"/>
          <a:ext cx="269875" cy="303212"/>
        </p:xfrm>
        <a:graphic>
          <a:graphicData uri="http://schemas.openxmlformats.org/presentationml/2006/ole">
            <mc:AlternateContent xmlns:mc="http://schemas.openxmlformats.org/markup-compatibility/2006">
              <mc:Choice xmlns:v="urn:schemas-microsoft-com:vml" Requires="v">
                <p:oleObj spid="_x0000_s3085" name="Visio" r:id="rId6" imgW="270231" imgH="303063" progId="Visio.Drawing.11">
                  <p:embed/>
                </p:oleObj>
              </mc:Choice>
              <mc:Fallback>
                <p:oleObj name="Visio" r:id="rId6" imgW="270231" imgH="303063"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9069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0" name="Object 6"/>
          <p:cNvGraphicFramePr>
            <a:graphicFrameLocks noChangeAspect="1"/>
          </p:cNvGraphicFramePr>
          <p:nvPr/>
        </p:nvGraphicFramePr>
        <p:xfrm>
          <a:off x="339725" y="5524500"/>
          <a:ext cx="269875" cy="303213"/>
        </p:xfrm>
        <a:graphic>
          <a:graphicData uri="http://schemas.openxmlformats.org/presentationml/2006/ole">
            <mc:AlternateContent xmlns:mc="http://schemas.openxmlformats.org/markup-compatibility/2006">
              <mc:Choice xmlns:v="urn:schemas-microsoft-com:vml" Requires="v">
                <p:oleObj spid="_x0000_s3086" name="Visio" r:id="rId8" imgW="270231" imgH="303063" progId="Visio.Drawing.11">
                  <p:embed/>
                </p:oleObj>
              </mc:Choice>
              <mc:Fallback>
                <p:oleObj name="Visio" r:id="rId8" imgW="270231" imgH="303063" progId="Visio.Drawing.11">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5524500"/>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0232" name="Rectangle 8"/>
          <p:cNvSpPr>
            <a:spLocks noChangeArrowheads="1"/>
          </p:cNvSpPr>
          <p:nvPr/>
        </p:nvSpPr>
        <p:spPr bwMode="auto">
          <a:xfrm>
            <a:off x="676275" y="4464050"/>
            <a:ext cx="57340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sz="1600">
                <a:solidFill>
                  <a:srgbClr val="FFCC00"/>
                </a:solidFill>
              </a:rPr>
              <a:t>Виділіть рисунок.</a:t>
            </a:r>
          </a:p>
          <a:p>
            <a:pPr eaLnBrk="1" hangingPunct="1">
              <a:spcBef>
                <a:spcPct val="20000"/>
              </a:spcBef>
              <a:spcAft>
                <a:spcPct val="45000"/>
              </a:spcAft>
            </a:pPr>
            <a:r>
              <a:rPr lang="uk-UA" altLang="ru-RU" sz="1600">
                <a:solidFill>
                  <a:srgbClr val="FFCC00"/>
                </a:solidFill>
              </a:rPr>
              <a:t>Над стрічкою з'явиться напис </a:t>
            </a:r>
            <a:r>
              <a:rPr lang="uk-UA" altLang="ru-RU" sz="1600" b="1">
                <a:solidFill>
                  <a:srgbClr val="FFCC00"/>
                </a:solidFill>
              </a:rPr>
              <a:t>Знаряддя для зображень</a:t>
            </a:r>
            <a:r>
              <a:rPr lang="uk-UA" altLang="ru-RU" sz="1600">
                <a:solidFill>
                  <a:srgbClr val="FFCC00"/>
                </a:solidFill>
              </a:rPr>
              <a:t>. Клацніть вкладку </a:t>
            </a:r>
            <a:r>
              <a:rPr lang="uk-UA" altLang="ru-RU" sz="1600" b="1">
                <a:solidFill>
                  <a:srgbClr val="FFCC00"/>
                </a:solidFill>
              </a:rPr>
              <a:t>Формат</a:t>
            </a:r>
            <a:r>
              <a:rPr lang="uk-UA" altLang="ru-RU" sz="1600">
                <a:solidFill>
                  <a:srgbClr val="FFCC00"/>
                </a:solidFill>
              </a:rPr>
              <a:t>.</a:t>
            </a:r>
          </a:p>
          <a:p>
            <a:pPr eaLnBrk="1" hangingPunct="1">
              <a:spcBef>
                <a:spcPct val="20000"/>
              </a:spcBef>
              <a:spcAft>
                <a:spcPct val="45000"/>
              </a:spcAft>
            </a:pPr>
            <a:r>
              <a:rPr lang="uk-UA" altLang="ru-RU" sz="1600">
                <a:solidFill>
                  <a:srgbClr val="FFCC00"/>
                </a:solidFill>
              </a:rPr>
              <a:t>Для роботи з рисунками відображаються додаткові групи та команди, наприклад група </a:t>
            </a:r>
            <a:r>
              <a:rPr lang="uk-UA" altLang="ru-RU" sz="1600" b="1">
                <a:solidFill>
                  <a:srgbClr val="FFCC00"/>
                </a:solidFill>
              </a:rPr>
              <a:t>Стилі рисунків</a:t>
            </a:r>
            <a:r>
              <a:rPr lang="uk-UA" altLang="ru-RU" sz="1600">
                <a:solidFill>
                  <a:srgbClr val="FFCC00"/>
                </a:solidFill>
              </a:rPr>
              <a:t>.</a:t>
            </a:r>
          </a:p>
        </p:txBody>
      </p:sp>
      <p:sp>
        <p:nvSpPr>
          <p:cNvPr id="180233" name="Rectangle 9"/>
          <p:cNvSpPr>
            <a:spLocks noChangeArrowheads="1"/>
          </p:cNvSpPr>
          <p:nvPr/>
        </p:nvSpPr>
        <p:spPr bwMode="auto">
          <a:xfrm>
            <a:off x="268288" y="3994150"/>
            <a:ext cx="59261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solidFill>
                  <a:srgbClr val="FFCC00"/>
                </a:solidFill>
              </a:rPr>
              <a:t>Вам не доведеться шукати їх. Натомість:</a:t>
            </a:r>
          </a:p>
        </p:txBody>
      </p:sp>
      <p:pic>
        <p:nvPicPr>
          <p:cNvPr id="3082" name="Picture 10" descr="Знаряддя для зображень і вкладка «Формат» на стрічці"/>
          <p:cNvPicPr>
            <a:picLocks noChangeAspect="1" noChangeArrowheads="1"/>
          </p:cNvPicPr>
          <p:nvPr>
            <p:ph sz="half" idx="1"/>
          </p:nvPr>
        </p:nvPicPr>
        <p:blipFill>
          <a:blip r:embed="rId10">
            <a:extLst>
              <a:ext uri="{28A0092B-C50C-407E-A947-70E740481C1C}">
                <a14:useLocalDpi xmlns:a14="http://schemas.microsoft.com/office/drawing/2010/main" val="0"/>
              </a:ext>
            </a:extLst>
          </a:blip>
          <a:srcRect/>
          <a:stretch>
            <a:fillRect/>
          </a:stretch>
        </p:blipFill>
        <p:spPr>
          <a:xfrm>
            <a:off x="350838" y="1168400"/>
            <a:ext cx="5651500" cy="2411413"/>
          </a:xfrm>
          <a:noFill/>
        </p:spPr>
      </p:pic>
      <p:sp>
        <p:nvSpPr>
          <p:cNvPr id="3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0233">
                                            <p:txEl>
                                              <p:pRg st="0" end="0"/>
                                            </p:txEl>
                                          </p:spTgt>
                                        </p:tgtEl>
                                        <p:attrNameLst>
                                          <p:attrName>style.visibility</p:attrName>
                                        </p:attrNameLst>
                                      </p:cBhvr>
                                      <p:to>
                                        <p:strVal val="visible"/>
                                      </p:to>
                                    </p:set>
                                    <p:animEffect transition="in" filter="slide(fromLeft)">
                                      <p:cBhvr>
                                        <p:cTn id="7" dur="500"/>
                                        <p:tgtEl>
                                          <p:spTgt spid="1802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0228"/>
                                        </p:tgtEl>
                                        <p:attrNameLst>
                                          <p:attrName>style.visibility</p:attrName>
                                        </p:attrNameLst>
                                      </p:cBhvr>
                                      <p:to>
                                        <p:strVal val="visible"/>
                                      </p:to>
                                    </p:set>
                                    <p:animEffect transition="in" filter="dissolve">
                                      <p:cBhvr>
                                        <p:cTn id="12" dur="500"/>
                                        <p:tgtEl>
                                          <p:spTgt spid="180228"/>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80229"/>
                                        </p:tgtEl>
                                        <p:attrNameLst>
                                          <p:attrName>style.visibility</p:attrName>
                                        </p:attrNameLst>
                                      </p:cBhvr>
                                      <p:to>
                                        <p:strVal val="visible"/>
                                      </p:to>
                                    </p:set>
                                    <p:animEffect transition="in" filter="dissolve">
                                      <p:cBhvr>
                                        <p:cTn id="16" dur="500"/>
                                        <p:tgtEl>
                                          <p:spTgt spid="180229"/>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80230"/>
                                        </p:tgtEl>
                                        <p:attrNameLst>
                                          <p:attrName>style.visibility</p:attrName>
                                        </p:attrNameLst>
                                      </p:cBhvr>
                                      <p:to>
                                        <p:strVal val="visible"/>
                                      </p:to>
                                    </p:set>
                                    <p:animEffect transition="in" filter="dissolve">
                                      <p:cBhvr>
                                        <p:cTn id="20" dur="500"/>
                                        <p:tgtEl>
                                          <p:spTgt spid="18023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80232">
                                            <p:txEl>
                                              <p:pRg st="0" end="0"/>
                                            </p:txEl>
                                          </p:spTgt>
                                        </p:tgtEl>
                                        <p:attrNameLst>
                                          <p:attrName>style.visibility</p:attrName>
                                        </p:attrNameLst>
                                      </p:cBhvr>
                                      <p:to>
                                        <p:strVal val="visible"/>
                                      </p:to>
                                    </p:set>
                                    <p:animEffect transition="in" filter="checkerboard(across)">
                                      <p:cBhvr>
                                        <p:cTn id="25" dur="500"/>
                                        <p:tgtEl>
                                          <p:spTgt spid="18023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80232">
                                            <p:txEl>
                                              <p:pRg st="1" end="1"/>
                                            </p:txEl>
                                          </p:spTgt>
                                        </p:tgtEl>
                                        <p:attrNameLst>
                                          <p:attrName>style.visibility</p:attrName>
                                        </p:attrNameLst>
                                      </p:cBhvr>
                                      <p:to>
                                        <p:strVal val="visible"/>
                                      </p:to>
                                    </p:set>
                                    <p:animEffect transition="in" filter="checkerboard(across)">
                                      <p:cBhvr>
                                        <p:cTn id="30" dur="500"/>
                                        <p:tgtEl>
                                          <p:spTgt spid="180232">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80232">
                                            <p:txEl>
                                              <p:pRg st="2" end="2"/>
                                            </p:txEl>
                                          </p:spTgt>
                                        </p:tgtEl>
                                        <p:attrNameLst>
                                          <p:attrName>style.visibility</p:attrName>
                                        </p:attrNameLst>
                                      </p:cBhvr>
                                      <p:to>
                                        <p:strVal val="visible"/>
                                      </p:to>
                                    </p:set>
                                    <p:animEffect transition="in" filter="checkerboard(across)">
                                      <p:cBhvr>
                                        <p:cTn id="35" dur="500"/>
                                        <p:tgtEl>
                                          <p:spTgt spid="1802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build="p" autoUpdateAnimBg="0"/>
      <p:bldP spid="180233"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8288" y="63500"/>
            <a:ext cx="8904287" cy="614363"/>
          </a:xfrm>
        </p:spPr>
        <p:txBody>
          <a:bodyPr/>
          <a:lstStyle/>
          <a:p>
            <a:pPr eaLnBrk="1" hangingPunct="1"/>
            <a:r>
              <a:rPr lang="uk-UA" altLang="ru-RU" smtClean="0"/>
              <a:t>Мініпанель</a:t>
            </a:r>
          </a:p>
        </p:txBody>
      </p:sp>
      <p:sp>
        <p:nvSpPr>
          <p:cNvPr id="182275"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Певні команди форматування так часто використовуються, що виникає потреба в тому, щоб зробити їх доступними незалежно від поточної операції.</a:t>
            </a:r>
          </a:p>
          <a:p>
            <a:pPr eaLnBrk="1" hangingPunct="1">
              <a:spcBef>
                <a:spcPct val="20000"/>
              </a:spcBef>
              <a:spcAft>
                <a:spcPct val="75000"/>
              </a:spcAft>
            </a:pPr>
            <a:endParaRPr lang="uk-UA" altLang="ru-RU" sz="2000"/>
          </a:p>
        </p:txBody>
      </p:sp>
      <p:sp>
        <p:nvSpPr>
          <p:cNvPr id="21508"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2282" name="Rectangle 10"/>
          <p:cNvSpPr>
            <a:spLocks noChangeArrowheads="1"/>
          </p:cNvSpPr>
          <p:nvPr/>
        </p:nvSpPr>
        <p:spPr bwMode="auto">
          <a:xfrm>
            <a:off x="268288" y="3994150"/>
            <a:ext cx="72024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Скажімо, потрібно швидко відформатувати певний текст, але наразі відображено вкладку </a:t>
            </a:r>
            <a:r>
              <a:rPr lang="uk-UA" altLang="ru-RU" b="1">
                <a:solidFill>
                  <a:srgbClr val="FFCC00"/>
                </a:solidFill>
              </a:rPr>
              <a:t>Розмітка сторінки</a:t>
            </a:r>
            <a:r>
              <a:rPr lang="uk-UA" altLang="ru-RU">
                <a:solidFill>
                  <a:srgbClr val="FFCC00"/>
                </a:solidFill>
              </a:rPr>
              <a:t>. </a:t>
            </a:r>
          </a:p>
          <a:p>
            <a:pPr eaLnBrk="1" hangingPunct="1">
              <a:spcBef>
                <a:spcPct val="20000"/>
              </a:spcBef>
              <a:spcAft>
                <a:spcPct val="75000"/>
              </a:spcAft>
            </a:pPr>
            <a:r>
              <a:rPr lang="uk-UA" altLang="ru-RU">
                <a:solidFill>
                  <a:srgbClr val="FFCC00"/>
                </a:solidFill>
              </a:rPr>
              <a:t>Щоб відкрити настройки форматування, нам довелося б перейти на вкладку </a:t>
            </a:r>
            <a:r>
              <a:rPr lang="uk-UA" altLang="ru-RU" b="1">
                <a:solidFill>
                  <a:srgbClr val="FFCC00"/>
                </a:solidFill>
              </a:rPr>
              <a:t>Основне</a:t>
            </a:r>
            <a:r>
              <a:rPr lang="uk-UA" altLang="ru-RU">
                <a:solidFill>
                  <a:srgbClr val="FFCC00"/>
                </a:solidFill>
              </a:rPr>
              <a:t> , але існує й швидший спосіб. </a:t>
            </a:r>
          </a:p>
        </p:txBody>
      </p:sp>
      <p:pic>
        <p:nvPicPr>
          <p:cNvPr id="182283" name="Picture 11" descr="Мініпанель"/>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215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82283"/>
                                        </p:tgtEl>
                                        <p:attrNameLst>
                                          <p:attrName>style.visibility</p:attrName>
                                        </p:attrNameLst>
                                      </p:cBhvr>
                                      <p:to>
                                        <p:strVal val="visible"/>
                                      </p:to>
                                    </p:set>
                                    <p:animEffect transition="in" filter="slide(fromTop)">
                                      <p:cBhvr>
                                        <p:cTn id="7" dur="500"/>
                                        <p:tgtEl>
                                          <p:spTgt spid="182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2275"/>
                                        </p:tgtEl>
                                        <p:attrNameLst>
                                          <p:attrName>style.visibility</p:attrName>
                                        </p:attrNameLst>
                                      </p:cBhvr>
                                      <p:to>
                                        <p:strVal val="visible"/>
                                      </p:to>
                                    </p:set>
                                    <p:animEffect transition="in" filter="slide(fromTop)">
                                      <p:cBhvr>
                                        <p:cTn id="12" dur="500"/>
                                        <p:tgtEl>
                                          <p:spTgt spid="182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2282">
                                            <p:txEl>
                                              <p:pRg st="0" end="0"/>
                                            </p:txEl>
                                          </p:spTgt>
                                        </p:tgtEl>
                                        <p:attrNameLst>
                                          <p:attrName>style.visibility</p:attrName>
                                        </p:attrNameLst>
                                      </p:cBhvr>
                                      <p:to>
                                        <p:strVal val="visible"/>
                                      </p:to>
                                    </p:set>
                                    <p:animEffect transition="in" filter="slide(fromLeft)">
                                      <p:cBhvr>
                                        <p:cTn id="17" dur="500"/>
                                        <p:tgtEl>
                                          <p:spTgt spid="18228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2282">
                                            <p:txEl>
                                              <p:pRg st="1" end="1"/>
                                            </p:txEl>
                                          </p:spTgt>
                                        </p:tgtEl>
                                        <p:attrNameLst>
                                          <p:attrName>style.visibility</p:attrName>
                                        </p:attrNameLst>
                                      </p:cBhvr>
                                      <p:to>
                                        <p:strVal val="visible"/>
                                      </p:to>
                                    </p:set>
                                    <p:animEffect transition="in" filter="slide(fromLeft)">
                                      <p:cBhvr>
                                        <p:cTn id="22" dur="500"/>
                                        <p:tgtEl>
                                          <p:spTgt spid="182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P spid="18228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268288" y="63500"/>
            <a:ext cx="8904287" cy="614363"/>
          </a:xfrm>
        </p:spPr>
        <p:txBody>
          <a:bodyPr/>
          <a:lstStyle/>
          <a:p>
            <a:pPr eaLnBrk="1" hangingPunct="1"/>
            <a:r>
              <a:rPr lang="uk-UA" altLang="ru-RU" smtClean="0"/>
              <a:t>Мініпанель</a:t>
            </a:r>
          </a:p>
        </p:txBody>
      </p:sp>
      <p:sp>
        <p:nvSpPr>
          <p:cNvPr id="4101"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Певні команди форматування так часто використовуються, що виникає потреба в тому, щоб зробити їх доступними незалежно від поточної операції.</a:t>
            </a:r>
          </a:p>
          <a:p>
            <a:pPr eaLnBrk="1" hangingPunct="1">
              <a:spcBef>
                <a:spcPct val="20000"/>
              </a:spcBef>
              <a:spcAft>
                <a:spcPct val="75000"/>
              </a:spcAft>
            </a:pPr>
            <a:endParaRPr lang="uk-UA" altLang="ru-RU" sz="2000"/>
          </a:p>
        </p:txBody>
      </p:sp>
      <p:graphicFrame>
        <p:nvGraphicFramePr>
          <p:cNvPr id="184324" name="Object 4"/>
          <p:cNvGraphicFramePr>
            <a:graphicFrameLocks noChangeAspect="1"/>
          </p:cNvGraphicFramePr>
          <p:nvPr/>
        </p:nvGraphicFramePr>
        <p:xfrm>
          <a:off x="339725" y="4102100"/>
          <a:ext cx="269875" cy="303213"/>
        </p:xfrm>
        <a:graphic>
          <a:graphicData uri="http://schemas.openxmlformats.org/presentationml/2006/ole">
            <mc:AlternateContent xmlns:mc="http://schemas.openxmlformats.org/markup-compatibility/2006">
              <mc:Choice xmlns:v="urn:schemas-microsoft-com:vml" Requires="v">
                <p:oleObj spid="_x0000_s4107" name="Visio" r:id="rId4" imgW="270231" imgH="303063" progId="Visio.Drawing.11">
                  <p:embed/>
                </p:oleObj>
              </mc:Choice>
              <mc:Fallback>
                <p:oleObj name="Visio" r:id="rId4" imgW="270231" imgH="30306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102100"/>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5" name="Object 5"/>
          <p:cNvGraphicFramePr>
            <a:graphicFrameLocks noChangeAspect="1"/>
          </p:cNvGraphicFramePr>
          <p:nvPr/>
        </p:nvGraphicFramePr>
        <p:xfrm>
          <a:off x="339725" y="4818063"/>
          <a:ext cx="269875" cy="303212"/>
        </p:xfrm>
        <a:graphic>
          <a:graphicData uri="http://schemas.openxmlformats.org/presentationml/2006/ole">
            <mc:AlternateContent xmlns:mc="http://schemas.openxmlformats.org/markup-compatibility/2006">
              <mc:Choice xmlns:v="urn:schemas-microsoft-com:vml" Requires="v">
                <p:oleObj spid="_x0000_s4108" name="Visio" r:id="rId6" imgW="270231" imgH="303063" progId="Visio.Drawing.11">
                  <p:embed/>
                </p:oleObj>
              </mc:Choice>
              <mc:Fallback>
                <p:oleObj name="Visio" r:id="rId6" imgW="270231" imgH="303063"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8180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328" name="Rectangle 8"/>
          <p:cNvSpPr>
            <a:spLocks noChangeArrowheads="1"/>
          </p:cNvSpPr>
          <p:nvPr/>
        </p:nvSpPr>
        <p:spPr bwMode="auto">
          <a:xfrm>
            <a:off x="676275" y="4068763"/>
            <a:ext cx="5503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a:solidFill>
                  <a:srgbClr val="FFCC00"/>
                </a:solidFill>
              </a:rPr>
              <a:t>Виділіть текст мишею, після чого наведіть на нього вказівник. </a:t>
            </a:r>
          </a:p>
        </p:txBody>
      </p:sp>
      <p:pic>
        <p:nvPicPr>
          <p:cNvPr id="4104" name="Picture 10" descr="Мініпанель"/>
          <p:cNvPicPr>
            <a:picLocks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184331" name="Rectangle 11"/>
          <p:cNvSpPr>
            <a:spLocks noChangeArrowheads="1"/>
          </p:cNvSpPr>
          <p:nvPr/>
        </p:nvSpPr>
        <p:spPr bwMode="auto">
          <a:xfrm>
            <a:off x="684213" y="4778375"/>
            <a:ext cx="5126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a:solidFill>
                  <a:srgbClr val="FFCC00"/>
                </a:solidFill>
              </a:rPr>
              <a:t>Відобразиться тьмяна мініпанель. Якщо навести вказівник миші на мініпанель, вона стане непрозорою, що дає змогу вибрати на ній параметр форматування. </a:t>
            </a:r>
          </a:p>
        </p:txBody>
      </p:sp>
      <p:sp>
        <p:nvSpPr>
          <p:cNvPr id="4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dissolve">
                                      <p:cBhvr>
                                        <p:cTn id="7" dur="500"/>
                                        <p:tgtEl>
                                          <p:spTgt spid="18432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4325"/>
                                        </p:tgtEl>
                                        <p:attrNameLst>
                                          <p:attrName>style.visibility</p:attrName>
                                        </p:attrNameLst>
                                      </p:cBhvr>
                                      <p:to>
                                        <p:strVal val="visible"/>
                                      </p:to>
                                    </p:set>
                                    <p:animEffect transition="in" filter="dissolve">
                                      <p:cBhvr>
                                        <p:cTn id="11" dur="500"/>
                                        <p:tgtEl>
                                          <p:spTgt spid="1843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84328">
                                            <p:txEl>
                                              <p:pRg st="0" end="0"/>
                                            </p:txEl>
                                          </p:spTgt>
                                        </p:tgtEl>
                                        <p:attrNameLst>
                                          <p:attrName>style.visibility</p:attrName>
                                        </p:attrNameLst>
                                      </p:cBhvr>
                                      <p:to>
                                        <p:strVal val="visible"/>
                                      </p:to>
                                    </p:set>
                                    <p:animEffect transition="in" filter="checkerboard(across)">
                                      <p:cBhvr>
                                        <p:cTn id="16" dur="500"/>
                                        <p:tgtEl>
                                          <p:spTgt spid="1843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4331">
                                            <p:txEl>
                                              <p:pRg st="0" end="0"/>
                                            </p:txEl>
                                          </p:spTgt>
                                        </p:tgtEl>
                                        <p:attrNameLst>
                                          <p:attrName>style.visibility</p:attrName>
                                        </p:attrNameLst>
                                      </p:cBhvr>
                                      <p:to>
                                        <p:strVal val="visible"/>
                                      </p:to>
                                    </p:set>
                                    <p:animEffect transition="in" filter="checkerboard(across)">
                                      <p:cBhvr>
                                        <p:cTn id="21" dur="500"/>
                                        <p:tgtEl>
                                          <p:spTgt spid="184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8" grpId="0" build="p" autoUpdateAnimBg="0"/>
      <p:bldP spid="1843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71463" y="73025"/>
            <a:ext cx="8229600" cy="609600"/>
          </a:xfrm>
        </p:spPr>
        <p:txBody>
          <a:bodyPr/>
          <a:lstStyle/>
          <a:p>
            <a:pPr eaLnBrk="1" hangingPunct="1"/>
            <a:r>
              <a:rPr lang="uk-UA" altLang="ru-RU" smtClean="0"/>
              <a:t>Панель швидкого доступу</a:t>
            </a:r>
          </a:p>
        </p:txBody>
      </p:sp>
      <p:sp>
        <p:nvSpPr>
          <p:cNvPr id="186371" name="Rectangle 3"/>
          <p:cNvSpPr>
            <a:spLocks noChangeArrowheads="1"/>
          </p:cNvSpPr>
          <p:nvPr/>
        </p:nvSpPr>
        <p:spPr bwMode="auto">
          <a:xfrm>
            <a:off x="6119813" y="839788"/>
            <a:ext cx="2744787"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t>Панель швидкого доступу — це невелика область у верхньому лівому кутку стрічки.</a:t>
            </a:r>
          </a:p>
          <a:p>
            <a:pPr eaLnBrk="1" hangingPunct="1">
              <a:spcBef>
                <a:spcPct val="20000"/>
              </a:spcBef>
              <a:spcAft>
                <a:spcPct val="75000"/>
              </a:spcAft>
            </a:pPr>
            <a:r>
              <a:rPr lang="uk-UA" altLang="ru-RU" sz="1600"/>
              <a:t>На ній містяться елементи, які щодня дуже часто використовуються: команди </a:t>
            </a:r>
            <a:r>
              <a:rPr lang="uk-UA" altLang="ru-RU" sz="1600" b="1"/>
              <a:t>Зберегти</a:t>
            </a:r>
            <a:r>
              <a:rPr lang="uk-UA" altLang="ru-RU" sz="1600"/>
              <a:t>, </a:t>
            </a:r>
            <a:r>
              <a:rPr lang="uk-UA" altLang="ru-RU" sz="1600" b="1"/>
              <a:t>Скасувати</a:t>
            </a:r>
            <a:r>
              <a:rPr lang="uk-UA" altLang="ru-RU" sz="1600"/>
              <a:t> та </a:t>
            </a:r>
            <a:r>
              <a:rPr lang="uk-UA" altLang="ru-RU" sz="1600" b="1"/>
              <a:t>Повторити</a:t>
            </a:r>
            <a:r>
              <a:rPr lang="uk-UA" altLang="ru-RU" sz="1600"/>
              <a:t>.</a:t>
            </a:r>
          </a:p>
        </p:txBody>
      </p:sp>
      <p:sp>
        <p:nvSpPr>
          <p:cNvPr id="186372" name="Rectangle 4"/>
          <p:cNvSpPr>
            <a:spLocks noChangeArrowheads="1"/>
          </p:cNvSpPr>
          <p:nvPr/>
        </p:nvSpPr>
        <p:spPr bwMode="auto">
          <a:xfrm>
            <a:off x="271463" y="4652963"/>
            <a:ext cx="6323012"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35000"/>
              </a:spcAft>
            </a:pPr>
            <a:r>
              <a:rPr lang="uk-UA" altLang="ru-RU">
                <a:solidFill>
                  <a:srgbClr val="FFCC00"/>
                </a:solidFill>
              </a:rPr>
              <a:t>Користувач може самостійно додати на панель швидкого доступу свої улюблені команди, які будуть доступні незалежно від того, яку вкладку зараз відкрито. </a:t>
            </a:r>
          </a:p>
        </p:txBody>
      </p:sp>
      <p:sp>
        <p:nvSpPr>
          <p:cNvPr id="5126" name="Line 5"/>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7" name="Rectangle 6"/>
          <p:cNvSpPr>
            <a:spLocks noChangeArrowheads="1"/>
          </p:cNvSpPr>
          <p:nvPr/>
        </p:nvSpPr>
        <p:spPr bwMode="auto">
          <a:xfrm>
            <a:off x="271463" y="4035425"/>
            <a:ext cx="6796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400">
                <a:solidFill>
                  <a:srgbClr val="FFCC00"/>
                </a:solidFill>
              </a:rPr>
              <a:t>Анімація: клацніть правою кнопкою миші та виберіть пункт</a:t>
            </a:r>
            <a:r>
              <a:rPr lang="en-US" altLang="ru-RU" sz="1400">
                <a:solidFill>
                  <a:srgbClr val="FFCC00"/>
                </a:solidFill>
              </a:rPr>
              <a:t> </a:t>
            </a:r>
            <a:r>
              <a:rPr lang="uk-UA" altLang="ru-RU" sz="1400" b="1">
                <a:solidFill>
                  <a:srgbClr val="FFCC00"/>
                </a:solidFill>
              </a:rPr>
              <a:t>Відтворення</a:t>
            </a:r>
            <a:r>
              <a:rPr lang="uk-UA" altLang="ru-RU" sz="1400">
                <a:solidFill>
                  <a:srgbClr val="FFCC00"/>
                </a:solidFill>
              </a:rPr>
              <a:t>.</a:t>
            </a:r>
          </a:p>
        </p:txBody>
      </p:sp>
      <p:sp>
        <p:nvSpPr>
          <p:cNvPr id="51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ontrols>
      <mc:AlternateContent xmlns:mc="http://schemas.openxmlformats.org/markup-compatibility/2006">
        <mc:Choice xmlns:v="urn:schemas-microsoft-com:vml" Requires="v">
          <p:control spid="5122" name="ShockwaveFlash1" r:id="rId2" imgW="5678640" imgH="2882880"/>
        </mc:Choice>
        <mc:Fallback>
          <p:control name="ShockwaveFlash1" r:id="rId2" imgW="5678640" imgH="288288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33375" y="942975"/>
                  <a:ext cx="5678488" cy="28829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slide(fromTop)">
                                      <p:cBhvr>
                                        <p:cTn id="7" dur="500"/>
                                        <p:tgtEl>
                                          <p:spTgt spid="186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slide(fromTop)">
                                      <p:cBhvr>
                                        <p:cTn id="12" dur="500"/>
                                        <p:tgtEl>
                                          <p:spTgt spid="186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6372">
                                            <p:txEl>
                                              <p:pRg st="0" end="0"/>
                                            </p:txEl>
                                          </p:spTgt>
                                        </p:tgtEl>
                                        <p:attrNameLst>
                                          <p:attrName>style.visibility</p:attrName>
                                        </p:attrNameLst>
                                      </p:cBhvr>
                                      <p:to>
                                        <p:strVal val="visible"/>
                                      </p:to>
                                    </p:set>
                                    <p:animEffect transition="in" filter="slide(fromLeft)">
                                      <p:cBhvr>
                                        <p:cTn id="17" dur="500"/>
                                        <p:tgtEl>
                                          <p:spTgt spid="186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P spid="18637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1463" y="73025"/>
            <a:ext cx="8229600" cy="609600"/>
          </a:xfrm>
        </p:spPr>
        <p:txBody>
          <a:bodyPr/>
          <a:lstStyle/>
          <a:p>
            <a:pPr eaLnBrk="1" hangingPunct="1"/>
            <a:r>
              <a:rPr lang="uk-UA" altLang="ru-RU" smtClean="0"/>
              <a:t>Панель швидкого доступу</a:t>
            </a:r>
          </a:p>
        </p:txBody>
      </p:sp>
      <p:sp>
        <p:nvSpPr>
          <p:cNvPr id="192515" name="Rectangle 3"/>
          <p:cNvSpPr>
            <a:spLocks noChangeArrowheads="1"/>
          </p:cNvSpPr>
          <p:nvPr/>
        </p:nvSpPr>
        <p:spPr bwMode="auto">
          <a:xfrm>
            <a:off x="6119813" y="854075"/>
            <a:ext cx="27447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t>Панель швидкого доступу — це невелика область у верхньому лівому кутку стрічки.</a:t>
            </a:r>
          </a:p>
        </p:txBody>
      </p:sp>
      <p:sp>
        <p:nvSpPr>
          <p:cNvPr id="22532"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2518" name="Rectangle 6"/>
          <p:cNvSpPr>
            <a:spLocks noChangeArrowheads="1"/>
          </p:cNvSpPr>
          <p:nvPr/>
        </p:nvSpPr>
        <p:spPr bwMode="auto">
          <a:xfrm>
            <a:off x="271463" y="3994150"/>
            <a:ext cx="564038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На рисунку показано, як самостійно додати на панель швидкого доступу ваші улюблені команди. Ці команди будуть доступні незалежно від того, яку вкладку зараз відкрито.</a:t>
            </a:r>
          </a:p>
          <a:p>
            <a:pPr eaLnBrk="1" hangingPunct="1">
              <a:spcBef>
                <a:spcPct val="20000"/>
              </a:spcBef>
              <a:spcAft>
                <a:spcPct val="75000"/>
              </a:spcAft>
            </a:pPr>
            <a:r>
              <a:rPr lang="uk-UA" altLang="ru-RU">
                <a:solidFill>
                  <a:srgbClr val="FFCC00"/>
                </a:solidFill>
              </a:rPr>
              <a:t>Також можна видалити зайві кнопки з панелі швидкого доступу. </a:t>
            </a:r>
          </a:p>
        </p:txBody>
      </p:sp>
      <p:pic>
        <p:nvPicPr>
          <p:cNvPr id="192519" name="Picture 7" descr="Вставлення кнопки на панель швидкого доступу за допомогою команди «Додати до панелі швидкого доступу»"/>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0838" y="1206500"/>
            <a:ext cx="5651500" cy="2316163"/>
          </a:xfrm>
          <a:noFill/>
        </p:spPr>
      </p:pic>
      <p:sp>
        <p:nvSpPr>
          <p:cNvPr id="192520" name="Rectangle 8"/>
          <p:cNvSpPr>
            <a:spLocks noChangeArrowheads="1"/>
          </p:cNvSpPr>
          <p:nvPr/>
        </p:nvSpPr>
        <p:spPr bwMode="auto">
          <a:xfrm>
            <a:off x="658813" y="1169988"/>
            <a:ext cx="968375" cy="2841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uk-UA" altLang="ru-RU"/>
          </a:p>
        </p:txBody>
      </p:sp>
      <p:sp>
        <p:nvSpPr>
          <p:cNvPr id="192521" name="Rectangle 9"/>
          <p:cNvSpPr>
            <a:spLocks noChangeArrowheads="1"/>
          </p:cNvSpPr>
          <p:nvPr/>
        </p:nvSpPr>
        <p:spPr bwMode="auto">
          <a:xfrm>
            <a:off x="6107113" y="2049463"/>
            <a:ext cx="26987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t>На ній містяться елементи, які щодня дуже часто використовуються: команди </a:t>
            </a:r>
            <a:r>
              <a:rPr lang="uk-UA" altLang="ru-RU" sz="1600" b="1"/>
              <a:t>Зберегти</a:t>
            </a:r>
            <a:r>
              <a:rPr lang="uk-UA" altLang="ru-RU" sz="1600"/>
              <a:t>, </a:t>
            </a:r>
            <a:r>
              <a:rPr lang="uk-UA" altLang="ru-RU" sz="1600" b="1"/>
              <a:t>Скасувати</a:t>
            </a:r>
            <a:r>
              <a:rPr lang="uk-UA" altLang="ru-RU" sz="1600"/>
              <a:t> та </a:t>
            </a:r>
            <a:r>
              <a:rPr lang="uk-UA" altLang="ru-RU" sz="1600" b="1"/>
              <a:t>Повторити</a:t>
            </a:r>
            <a:r>
              <a:rPr lang="uk-UA" altLang="ru-RU" sz="1600"/>
              <a:t>.</a:t>
            </a:r>
          </a:p>
        </p:txBody>
      </p:sp>
      <p:sp>
        <p:nvSpPr>
          <p:cNvPr id="225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slide(fromTop)">
                                      <p:cBhvr>
                                        <p:cTn id="7" dur="500"/>
                                        <p:tgtEl>
                                          <p:spTgt spid="192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2515">
                                            <p:txEl>
                                              <p:pRg st="0" end="0"/>
                                            </p:txEl>
                                          </p:spTgt>
                                        </p:tgtEl>
                                        <p:attrNameLst>
                                          <p:attrName>style.visibility</p:attrName>
                                        </p:attrNameLst>
                                      </p:cBhvr>
                                      <p:to>
                                        <p:strVal val="visible"/>
                                      </p:to>
                                    </p:set>
                                    <p:animEffect transition="in" filter="slide(fromTop)">
                                      <p:cBhvr>
                                        <p:cTn id="12" dur="500"/>
                                        <p:tgtEl>
                                          <p:spTgt spid="192515">
                                            <p:txEl>
                                              <p:pRg st="0" end="0"/>
                                            </p:txEl>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92520"/>
                                        </p:tgtEl>
                                        <p:attrNameLst>
                                          <p:attrName>style.visibility</p:attrName>
                                        </p:attrNameLst>
                                      </p:cBhvr>
                                      <p:to>
                                        <p:strVal val="visible"/>
                                      </p:to>
                                    </p:set>
                                    <p:animEffect transition="in" filter="dissolve">
                                      <p:cBhvr>
                                        <p:cTn id="16" dur="500"/>
                                        <p:tgtEl>
                                          <p:spTgt spid="1925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92521">
                                            <p:txEl>
                                              <p:pRg st="0" end="0"/>
                                            </p:txEl>
                                          </p:spTgt>
                                        </p:tgtEl>
                                        <p:attrNameLst>
                                          <p:attrName>style.visibility</p:attrName>
                                        </p:attrNameLst>
                                      </p:cBhvr>
                                      <p:to>
                                        <p:strVal val="visible"/>
                                      </p:to>
                                    </p:set>
                                    <p:animEffect transition="in" filter="slide(fromTop)">
                                      <p:cBhvr>
                                        <p:cTn id="21" dur="500"/>
                                        <p:tgtEl>
                                          <p:spTgt spid="19252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92518">
                                            <p:txEl>
                                              <p:pRg st="0" end="0"/>
                                            </p:txEl>
                                          </p:spTgt>
                                        </p:tgtEl>
                                        <p:attrNameLst>
                                          <p:attrName>style.visibility</p:attrName>
                                        </p:attrNameLst>
                                      </p:cBhvr>
                                      <p:to>
                                        <p:strVal val="visible"/>
                                      </p:to>
                                    </p:set>
                                    <p:animEffect transition="in" filter="slide(fromLeft)">
                                      <p:cBhvr>
                                        <p:cTn id="26" dur="500"/>
                                        <p:tgtEl>
                                          <p:spTgt spid="19251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92518">
                                            <p:txEl>
                                              <p:pRg st="1" end="1"/>
                                            </p:txEl>
                                          </p:spTgt>
                                        </p:tgtEl>
                                        <p:attrNameLst>
                                          <p:attrName>style.visibility</p:attrName>
                                        </p:attrNameLst>
                                      </p:cBhvr>
                                      <p:to>
                                        <p:strVal val="visible"/>
                                      </p:to>
                                    </p:set>
                                    <p:animEffect transition="in" filter="slide(fromLeft)">
                                      <p:cBhvr>
                                        <p:cTn id="31" dur="500"/>
                                        <p:tgtEl>
                                          <p:spTgt spid="1925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P spid="192518" grpId="0" build="p" autoUpdateAnimBg="0"/>
      <p:bldP spid="192520" grpId="0" animBg="1"/>
      <p:bldP spid="19252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8288" y="63500"/>
            <a:ext cx="8904287" cy="614363"/>
          </a:xfrm>
        </p:spPr>
        <p:txBody>
          <a:bodyPr/>
          <a:lstStyle/>
          <a:p>
            <a:pPr eaLnBrk="1" hangingPunct="1"/>
            <a:r>
              <a:rPr lang="uk-UA" altLang="ru-RU" smtClean="0"/>
              <a:t>Тимчасове приховування стрічки</a:t>
            </a:r>
          </a:p>
        </p:txBody>
      </p:sp>
      <p:sp>
        <p:nvSpPr>
          <p:cNvPr id="88067"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Стрічка забезпечує централізоване розташування та зручність пошуку всіх елементів керування.</a:t>
            </a:r>
          </a:p>
        </p:txBody>
      </p:sp>
      <p:sp>
        <p:nvSpPr>
          <p:cNvPr id="23556"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8071" name="Rectangle 7"/>
          <p:cNvSpPr>
            <a:spLocks noChangeArrowheads="1"/>
          </p:cNvSpPr>
          <p:nvPr/>
        </p:nvSpPr>
        <p:spPr bwMode="auto">
          <a:xfrm>
            <a:off x="268288" y="4019550"/>
            <a:ext cx="593407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Іноді, однак, у них немає потреби. Потрібно лише працювати над документом, отримавши для цього додаткове місце. </a:t>
            </a:r>
          </a:p>
          <a:p>
            <a:pPr eaLnBrk="1" hangingPunct="1">
              <a:spcBef>
                <a:spcPct val="20000"/>
              </a:spcBef>
              <a:spcAft>
                <a:spcPct val="75000"/>
              </a:spcAft>
            </a:pPr>
            <a:r>
              <a:rPr lang="uk-UA" altLang="ru-RU">
                <a:solidFill>
                  <a:srgbClr val="FFCC00"/>
                </a:solidFill>
              </a:rPr>
              <a:t>На цей випадок можна тимчасово приховати стрічку так само легко, як і використовувати її. </a:t>
            </a:r>
          </a:p>
        </p:txBody>
      </p:sp>
      <p:pic>
        <p:nvPicPr>
          <p:cNvPr id="88072" name="Picture 8" descr="Стрічка у звичайному та прихованому стан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235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slide(fromTop)">
                                      <p:cBhvr>
                                        <p:cTn id="7" dur="500"/>
                                        <p:tgtEl>
                                          <p:spTgt spid="880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slide(fromTop)">
                                      <p:cBhvr>
                                        <p:cTn id="12" dur="500"/>
                                        <p:tgtEl>
                                          <p:spTgt spid="88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8071">
                                            <p:txEl>
                                              <p:pRg st="0" end="0"/>
                                            </p:txEl>
                                          </p:spTgt>
                                        </p:tgtEl>
                                        <p:attrNameLst>
                                          <p:attrName>style.visibility</p:attrName>
                                        </p:attrNameLst>
                                      </p:cBhvr>
                                      <p:to>
                                        <p:strVal val="visible"/>
                                      </p:to>
                                    </p:set>
                                    <p:animEffect transition="in" filter="slide(fromLeft)">
                                      <p:cBhvr>
                                        <p:cTn id="17" dur="500"/>
                                        <p:tgtEl>
                                          <p:spTgt spid="880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88071">
                                            <p:txEl>
                                              <p:pRg st="1" end="1"/>
                                            </p:txEl>
                                          </p:spTgt>
                                        </p:tgtEl>
                                        <p:attrNameLst>
                                          <p:attrName>style.visibility</p:attrName>
                                        </p:attrNameLst>
                                      </p:cBhvr>
                                      <p:to>
                                        <p:strVal val="visible"/>
                                      </p:to>
                                    </p:set>
                                    <p:animEffect transition="in" filter="slide(fromLeft)">
                                      <p:cBhvr>
                                        <p:cTn id="22" dur="500"/>
                                        <p:tgtEl>
                                          <p:spTgt spid="880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P spid="880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68288" y="63500"/>
            <a:ext cx="8904287" cy="614363"/>
          </a:xfrm>
        </p:spPr>
        <p:txBody>
          <a:bodyPr/>
          <a:lstStyle/>
          <a:p>
            <a:pPr eaLnBrk="1" hangingPunct="1"/>
            <a:r>
              <a:rPr lang="uk-UA" altLang="ru-RU" smtClean="0"/>
              <a:t>Тимчасове приховування стрічки</a:t>
            </a:r>
          </a:p>
        </p:txBody>
      </p:sp>
      <p:sp>
        <p:nvSpPr>
          <p:cNvPr id="24579"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Стрічка забезпечує централізоване розташування та зручність пошуку всіх елементів керування.</a:t>
            </a:r>
          </a:p>
        </p:txBody>
      </p:sp>
      <p:sp>
        <p:nvSpPr>
          <p:cNvPr id="24580"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8661" name="Rectangle 5"/>
          <p:cNvSpPr>
            <a:spLocks noChangeArrowheads="1"/>
          </p:cNvSpPr>
          <p:nvPr/>
        </p:nvSpPr>
        <p:spPr bwMode="auto">
          <a:xfrm>
            <a:off x="254000" y="4502150"/>
            <a:ext cx="67659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35000"/>
              </a:spcAft>
              <a:buFontTx/>
              <a:buAutoNum type="arabicPeriod"/>
            </a:pPr>
            <a:r>
              <a:rPr lang="uk-UA" altLang="ru-RU">
                <a:solidFill>
                  <a:srgbClr val="FFCC00"/>
                </a:solidFill>
              </a:rPr>
              <a:t>Двічі клацніть активну вкладку. Групи зникнуть, і з'явиться додаткове місце для роботи.</a:t>
            </a:r>
          </a:p>
          <a:p>
            <a:pPr eaLnBrk="1" hangingPunct="1">
              <a:spcBef>
                <a:spcPct val="20000"/>
              </a:spcBef>
              <a:spcAft>
                <a:spcPct val="35000"/>
              </a:spcAft>
              <a:buFontTx/>
              <a:buAutoNum type="arabicPeriod"/>
            </a:pPr>
            <a:r>
              <a:rPr lang="uk-UA" altLang="ru-RU">
                <a:solidFill>
                  <a:srgbClr val="FFCC00"/>
                </a:solidFill>
              </a:rPr>
              <a:t>Щоб повернути всі команди назад, знову двічі клацніть активну вкладку, і групи з'являться на своєму місці.</a:t>
            </a:r>
          </a:p>
        </p:txBody>
      </p:sp>
      <p:sp>
        <p:nvSpPr>
          <p:cNvPr id="198662" name="Rectangle 6"/>
          <p:cNvSpPr>
            <a:spLocks noChangeArrowheads="1"/>
          </p:cNvSpPr>
          <p:nvPr/>
        </p:nvSpPr>
        <p:spPr bwMode="auto">
          <a:xfrm>
            <a:off x="254000" y="4019550"/>
            <a:ext cx="593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Ось як це робиться:</a:t>
            </a:r>
          </a:p>
        </p:txBody>
      </p:sp>
      <p:pic>
        <p:nvPicPr>
          <p:cNvPr id="24583" name="Picture 7" descr="Стрічка у звичайному та прихованому стан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245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8662">
                                            <p:txEl>
                                              <p:pRg st="0" end="0"/>
                                            </p:txEl>
                                          </p:spTgt>
                                        </p:tgtEl>
                                        <p:attrNameLst>
                                          <p:attrName>style.visibility</p:attrName>
                                        </p:attrNameLst>
                                      </p:cBhvr>
                                      <p:to>
                                        <p:strVal val="visible"/>
                                      </p:to>
                                    </p:set>
                                    <p:animEffect transition="in" filter="slide(fromLeft)">
                                      <p:cBhvr>
                                        <p:cTn id="7" dur="500"/>
                                        <p:tgtEl>
                                          <p:spTgt spid="1986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8661">
                                            <p:txEl>
                                              <p:pRg st="0" end="0"/>
                                            </p:txEl>
                                          </p:spTgt>
                                        </p:tgtEl>
                                        <p:attrNameLst>
                                          <p:attrName>style.visibility</p:attrName>
                                        </p:attrNameLst>
                                      </p:cBhvr>
                                      <p:to>
                                        <p:strVal val="visible"/>
                                      </p:to>
                                    </p:set>
                                    <p:animEffect transition="in" filter="checkerboard(across)">
                                      <p:cBhvr>
                                        <p:cTn id="12" dur="500"/>
                                        <p:tgtEl>
                                          <p:spTgt spid="1986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8661">
                                            <p:txEl>
                                              <p:pRg st="1" end="1"/>
                                            </p:txEl>
                                          </p:spTgt>
                                        </p:tgtEl>
                                        <p:attrNameLst>
                                          <p:attrName>style.visibility</p:attrName>
                                        </p:attrNameLst>
                                      </p:cBhvr>
                                      <p:to>
                                        <p:strVal val="visible"/>
                                      </p:to>
                                    </p:set>
                                    <p:animEffect transition="in" filter="checkerboard(across)">
                                      <p:cBhvr>
                                        <p:cTn id="17" dur="500"/>
                                        <p:tgtEl>
                                          <p:spTgt spid="1986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build="p" autoUpdateAnimBg="0"/>
      <p:bldP spid="198662"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4000" y="63500"/>
            <a:ext cx="8904288" cy="614363"/>
          </a:xfrm>
        </p:spPr>
        <p:txBody>
          <a:bodyPr/>
          <a:lstStyle/>
          <a:p>
            <a:pPr eaLnBrk="1" hangingPunct="1"/>
            <a:r>
              <a:rPr lang="uk-UA" altLang="ru-RU" smtClean="0"/>
              <a:t>Використання клавіатури</a:t>
            </a:r>
          </a:p>
        </p:txBody>
      </p:sp>
      <p:sp>
        <p:nvSpPr>
          <p:cNvPr id="39939"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t>Отже, «прихильники клавіатури», ці слайди для вас. </a:t>
            </a:r>
          </a:p>
          <a:p>
            <a:pPr eaLnBrk="1" hangingPunct="1">
              <a:spcBef>
                <a:spcPct val="20000"/>
              </a:spcBef>
              <a:spcAft>
                <a:spcPct val="75000"/>
              </a:spcAft>
            </a:pPr>
            <a:r>
              <a:rPr lang="uk-UA" altLang="ru-RU"/>
              <a:t>На стрічці запроваджено новий принцип дії сполучень клавіш, які тепер краще називати клавішами доступу.</a:t>
            </a:r>
          </a:p>
        </p:txBody>
      </p:sp>
      <p:sp>
        <p:nvSpPr>
          <p:cNvPr id="25604"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39944" name="Picture 8" descr="Стрічка з позначками підказок клавіш"/>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1149350"/>
            <a:ext cx="5651500" cy="2449513"/>
          </a:xfrm>
          <a:noFill/>
        </p:spPr>
      </p:pic>
      <p:sp>
        <p:nvSpPr>
          <p:cNvPr id="39945" name="Rectangle 9"/>
          <p:cNvSpPr>
            <a:spLocks noChangeArrowheads="1"/>
          </p:cNvSpPr>
          <p:nvPr/>
        </p:nvSpPr>
        <p:spPr bwMode="auto">
          <a:xfrm>
            <a:off x="268288" y="4773613"/>
            <a:ext cx="70358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buFontTx/>
              <a:buChar char="•"/>
            </a:pPr>
            <a:r>
              <a:rPr lang="uk-UA" altLang="ru-RU">
                <a:solidFill>
                  <a:srgbClr val="FFCC00"/>
                </a:solidFill>
              </a:rPr>
              <a:t>Кожна окрема кнопка на стрічці має свої клавіші доступу.</a:t>
            </a:r>
          </a:p>
          <a:p>
            <a:pPr eaLnBrk="1" hangingPunct="1">
              <a:spcBef>
                <a:spcPct val="20000"/>
              </a:spcBef>
              <a:spcAft>
                <a:spcPct val="45000"/>
              </a:spcAft>
              <a:buFontTx/>
              <a:buChar char="•"/>
            </a:pPr>
            <a:r>
              <a:rPr lang="uk-UA" altLang="ru-RU">
                <a:solidFill>
                  <a:srgbClr val="FFCC00"/>
                </a:solidFill>
              </a:rPr>
              <a:t>Клавіші доступу часто потребують менше натискань клавіш. </a:t>
            </a:r>
          </a:p>
        </p:txBody>
      </p:sp>
      <p:sp>
        <p:nvSpPr>
          <p:cNvPr id="39946" name="Rectangle 10"/>
          <p:cNvSpPr>
            <a:spLocks noChangeArrowheads="1"/>
          </p:cNvSpPr>
          <p:nvPr/>
        </p:nvSpPr>
        <p:spPr bwMode="auto">
          <a:xfrm>
            <a:off x="268288" y="4019550"/>
            <a:ext cx="70278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Цей новий принцип надає дві великі переваги порівняно </a:t>
            </a:r>
            <a:r>
              <a:rPr lang="en-US" altLang="ru-RU">
                <a:solidFill>
                  <a:srgbClr val="FFCC00"/>
                </a:solidFill>
              </a:rPr>
              <a:t/>
            </a:r>
            <a:br>
              <a:rPr lang="en-US" altLang="ru-RU">
                <a:solidFill>
                  <a:srgbClr val="FFCC00"/>
                </a:solidFill>
              </a:rPr>
            </a:br>
            <a:r>
              <a:rPr lang="uk-UA" altLang="ru-RU">
                <a:solidFill>
                  <a:srgbClr val="FFCC00"/>
                </a:solidFill>
              </a:rPr>
              <a:t>з попередніми версіями програм Office: </a:t>
            </a:r>
          </a:p>
        </p:txBody>
      </p:sp>
      <p:sp>
        <p:nvSpPr>
          <p:cNvPr id="256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slide(fromTop)">
                                      <p:cBhvr>
                                        <p:cTn id="7" dur="500"/>
                                        <p:tgtEl>
                                          <p:spTgt spid="399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slide(fromTop)">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slide(fromTop)">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9946">
                                            <p:txEl>
                                              <p:pRg st="0" end="0"/>
                                            </p:txEl>
                                          </p:spTgt>
                                        </p:tgtEl>
                                        <p:attrNameLst>
                                          <p:attrName>style.visibility</p:attrName>
                                        </p:attrNameLst>
                                      </p:cBhvr>
                                      <p:to>
                                        <p:strVal val="visible"/>
                                      </p:to>
                                    </p:set>
                                    <p:animEffect transition="in" filter="slide(fromLeft)">
                                      <p:cBhvr>
                                        <p:cTn id="22" dur="500"/>
                                        <p:tgtEl>
                                          <p:spTgt spid="3994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945">
                                            <p:txEl>
                                              <p:pRg st="0" end="0"/>
                                            </p:txEl>
                                          </p:spTgt>
                                        </p:tgtEl>
                                        <p:attrNameLst>
                                          <p:attrName>style.visibility</p:attrName>
                                        </p:attrNameLst>
                                      </p:cBhvr>
                                      <p:to>
                                        <p:strVal val="visible"/>
                                      </p:to>
                                    </p:set>
                                    <p:animEffect transition="in" filter="checkerboard(across)">
                                      <p:cBhvr>
                                        <p:cTn id="27" dur="500"/>
                                        <p:tgtEl>
                                          <p:spTgt spid="3994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9945">
                                            <p:txEl>
                                              <p:pRg st="1" end="1"/>
                                            </p:txEl>
                                          </p:spTgt>
                                        </p:tgtEl>
                                        <p:attrNameLst>
                                          <p:attrName>style.visibility</p:attrName>
                                        </p:attrNameLst>
                                      </p:cBhvr>
                                      <p:to>
                                        <p:strVal val="visible"/>
                                      </p:to>
                                    </p:set>
                                    <p:animEffect transition="in" filter="checkerboard(across)">
                                      <p:cBhvr>
                                        <p:cTn id="32" dur="500"/>
                                        <p:tgtEl>
                                          <p:spTgt spid="39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39945" grpId="0" build="p" autoUpdateAnimBg="0"/>
      <p:bldP spid="3994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
        <p:nvSpPr>
          <p:cNvPr id="13315" name="Rectangle 2"/>
          <p:cNvSpPr>
            <a:spLocks noGrp="1" noChangeArrowheads="1"/>
          </p:cNvSpPr>
          <p:nvPr>
            <p:ph type="title"/>
          </p:nvPr>
        </p:nvSpPr>
        <p:spPr>
          <a:xfrm>
            <a:off x="242888" y="73025"/>
            <a:ext cx="8229600" cy="609600"/>
          </a:xfrm>
        </p:spPr>
        <p:txBody>
          <a:bodyPr/>
          <a:lstStyle/>
          <a:p>
            <a:pPr eaLnBrk="1" hangingPunct="1"/>
            <a:r>
              <a:rPr lang="uk-UA" altLang="ru-RU" smtClean="0"/>
              <a:t>Зміст курсу</a:t>
            </a:r>
          </a:p>
        </p:txBody>
      </p:sp>
      <p:sp>
        <p:nvSpPr>
          <p:cNvPr id="10243" name="Rectangle 3"/>
          <p:cNvSpPr>
            <a:spLocks noGrp="1" noChangeArrowheads="1"/>
          </p:cNvSpPr>
          <p:nvPr>
            <p:ph type="body" idx="1"/>
          </p:nvPr>
        </p:nvSpPr>
        <p:spPr>
          <a:xfrm>
            <a:off x="242888" y="828675"/>
            <a:ext cx="8431212" cy="3443288"/>
          </a:xfrm>
          <a:noFill/>
        </p:spPr>
        <p:txBody>
          <a:bodyPr/>
          <a:lstStyle/>
          <a:p>
            <a:pPr marL="276225" indent="-276225" eaLnBrk="1" hangingPunct="1">
              <a:spcAft>
                <a:spcPct val="75000"/>
              </a:spcAft>
              <a:buClr>
                <a:srgbClr val="FF9900"/>
              </a:buClr>
              <a:buFontTx/>
              <a:buChar char="•"/>
            </a:pPr>
            <a:r>
              <a:rPr lang="uk-UA" altLang="ru-RU" sz="2800" smtClean="0"/>
              <a:t>Огляд: Чи чули ви таке слово?</a:t>
            </a:r>
          </a:p>
          <a:p>
            <a:pPr marL="276225" indent="-276225" eaLnBrk="1" hangingPunct="1">
              <a:spcAft>
                <a:spcPct val="75000"/>
              </a:spcAft>
              <a:buClr>
                <a:srgbClr val="FF9900"/>
              </a:buClr>
              <a:buFontTx/>
              <a:buChar char="•"/>
            </a:pPr>
            <a:r>
              <a:rPr lang="uk-UA" altLang="ru-RU" sz="2800" smtClean="0"/>
              <a:t>Урок 1. Ознайомлення зі стрічкою</a:t>
            </a:r>
          </a:p>
          <a:p>
            <a:pPr marL="276225" indent="-276225" eaLnBrk="1" hangingPunct="1">
              <a:spcAft>
                <a:spcPct val="75000"/>
              </a:spcAft>
              <a:buClr>
                <a:srgbClr val="FF9900"/>
              </a:buClr>
              <a:buFontTx/>
              <a:buChar char="•"/>
            </a:pPr>
            <a:r>
              <a:rPr lang="uk-UA" altLang="ru-RU" sz="2800" smtClean="0"/>
              <a:t>Урок 2. Пошук повсякденних команд</a:t>
            </a:r>
          </a:p>
          <a:p>
            <a:pPr marL="276225" indent="-276225" eaLnBrk="1" hangingPunct="1">
              <a:spcAft>
                <a:spcPct val="75000"/>
              </a:spcAft>
              <a:buClr>
                <a:srgbClr val="FF9900"/>
              </a:buClr>
              <a:buFontTx/>
              <a:buChar char="•"/>
            </a:pPr>
            <a:r>
              <a:rPr lang="uk-UA" altLang="ru-RU" sz="2800" smtClean="0"/>
              <a:t>Урок 3. Новий формат файлів</a:t>
            </a:r>
          </a:p>
        </p:txBody>
      </p:sp>
      <p:sp>
        <p:nvSpPr>
          <p:cNvPr id="10244" name="Rectangle 4"/>
          <p:cNvSpPr>
            <a:spLocks noChangeArrowheads="1"/>
          </p:cNvSpPr>
          <p:nvPr/>
        </p:nvSpPr>
        <p:spPr bwMode="auto">
          <a:xfrm>
            <a:off x="171450" y="4610100"/>
            <a:ext cx="8229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uk-UA" altLang="ru-RU" sz="2400"/>
              <a:t>Перші два уроки містять список рекомендованих завдань, а всі уроки — набір тестових запитань.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4000" y="63500"/>
            <a:ext cx="8904288" cy="614363"/>
          </a:xfrm>
        </p:spPr>
        <p:txBody>
          <a:bodyPr/>
          <a:lstStyle/>
          <a:p>
            <a:pPr eaLnBrk="1" hangingPunct="1"/>
            <a:r>
              <a:rPr lang="uk-UA" altLang="ru-RU" smtClean="0"/>
              <a:t>Використання клавіатури</a:t>
            </a:r>
          </a:p>
        </p:txBody>
      </p:sp>
      <p:sp>
        <p:nvSpPr>
          <p:cNvPr id="206851" name="Rectangle 3"/>
          <p:cNvSpPr>
            <a:spLocks noChangeArrowheads="1"/>
          </p:cNvSpPr>
          <p:nvPr/>
        </p:nvSpPr>
        <p:spPr bwMode="auto">
          <a:xfrm>
            <a:off x="6119813" y="839788"/>
            <a:ext cx="27447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t>Нові клавіші доступу тепер відображаються у своєрідних </a:t>
            </a:r>
            <a:r>
              <a:rPr lang="uk-UA" altLang="ru-RU" b="1"/>
              <a:t>екранних підказках</a:t>
            </a:r>
            <a:r>
              <a:rPr lang="uk-UA" altLang="ru-RU"/>
              <a:t>.</a:t>
            </a:r>
          </a:p>
        </p:txBody>
      </p:sp>
      <p:sp>
        <p:nvSpPr>
          <p:cNvPr id="26628"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26629" name="Picture 5" descr="Стрічка з позначками підказок клавіш"/>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1149350"/>
            <a:ext cx="5651500" cy="2449513"/>
          </a:xfrm>
          <a:noFill/>
        </p:spPr>
      </p:pic>
      <p:sp>
        <p:nvSpPr>
          <p:cNvPr id="206854" name="Rectangle 6"/>
          <p:cNvSpPr>
            <a:spLocks noChangeArrowheads="1"/>
          </p:cNvSpPr>
          <p:nvPr/>
        </p:nvSpPr>
        <p:spPr bwMode="auto">
          <a:xfrm>
            <a:off x="254000" y="4505325"/>
            <a:ext cx="79121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buFontTx/>
              <a:buAutoNum type="arabicPeriod"/>
            </a:pPr>
            <a:r>
              <a:rPr lang="uk-UA" altLang="ru-RU">
                <a:solidFill>
                  <a:srgbClr val="FFCC00"/>
                </a:solidFill>
              </a:rPr>
              <a:t>Натисніть клавішу для вкладки, яку потрібно відобразити. Наприклад, натисніть клавішу H для вкладки </a:t>
            </a:r>
            <a:r>
              <a:rPr lang="uk-UA" altLang="ru-RU" b="1">
                <a:solidFill>
                  <a:srgbClr val="FFCC00"/>
                </a:solidFill>
              </a:rPr>
              <a:t>Основне</a:t>
            </a:r>
            <a:r>
              <a:rPr lang="uk-UA" altLang="ru-RU">
                <a:solidFill>
                  <a:srgbClr val="FFCC00"/>
                </a:solidFill>
              </a:rPr>
              <a:t>. У результаті відобразяться підказки із клавішами для всіх команд цієї вкладки.</a:t>
            </a:r>
          </a:p>
          <a:p>
            <a:pPr eaLnBrk="1" hangingPunct="1">
              <a:spcBef>
                <a:spcPct val="20000"/>
              </a:spcBef>
              <a:spcAft>
                <a:spcPct val="45000"/>
              </a:spcAft>
              <a:buFontTx/>
              <a:buAutoNum type="arabicPeriod"/>
            </a:pPr>
            <a:r>
              <a:rPr lang="uk-UA" altLang="ru-RU">
                <a:solidFill>
                  <a:srgbClr val="FFCC00"/>
                </a:solidFill>
              </a:rPr>
              <a:t>Натисніть клавішу для потрібної команди. </a:t>
            </a:r>
          </a:p>
        </p:txBody>
      </p:sp>
      <p:sp>
        <p:nvSpPr>
          <p:cNvPr id="206855" name="Rectangle 7"/>
          <p:cNvSpPr>
            <a:spLocks noChangeArrowheads="1"/>
          </p:cNvSpPr>
          <p:nvPr/>
        </p:nvSpPr>
        <p:spPr bwMode="auto">
          <a:xfrm>
            <a:off x="254000" y="4019550"/>
            <a:ext cx="59340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Далі:</a:t>
            </a:r>
          </a:p>
        </p:txBody>
      </p:sp>
      <p:sp>
        <p:nvSpPr>
          <p:cNvPr id="206856" name="Rectangle 8"/>
          <p:cNvSpPr>
            <a:spLocks noChangeArrowheads="1"/>
          </p:cNvSpPr>
          <p:nvPr/>
        </p:nvSpPr>
        <p:spPr bwMode="auto">
          <a:xfrm>
            <a:off x="6107113" y="2100263"/>
            <a:ext cx="274478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t>Якщо потрібно скористатися клавішами доступу, спочатку натисніть клавішу ALT. </a:t>
            </a:r>
          </a:p>
        </p:txBody>
      </p:sp>
      <p:sp>
        <p:nvSpPr>
          <p:cNvPr id="266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slide(fromTop)">
                                      <p:cBhvr>
                                        <p:cTn id="7" dur="500"/>
                                        <p:tgtEl>
                                          <p:spTgt spid="206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6856"/>
                                        </p:tgtEl>
                                        <p:attrNameLst>
                                          <p:attrName>style.visibility</p:attrName>
                                        </p:attrNameLst>
                                      </p:cBhvr>
                                      <p:to>
                                        <p:strVal val="visible"/>
                                      </p:to>
                                    </p:set>
                                    <p:animEffect transition="in" filter="slide(fromTop)">
                                      <p:cBhvr>
                                        <p:cTn id="12" dur="500"/>
                                        <p:tgtEl>
                                          <p:spTgt spid="2068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6855">
                                            <p:txEl>
                                              <p:pRg st="0" end="0"/>
                                            </p:txEl>
                                          </p:spTgt>
                                        </p:tgtEl>
                                        <p:attrNameLst>
                                          <p:attrName>style.visibility</p:attrName>
                                        </p:attrNameLst>
                                      </p:cBhvr>
                                      <p:to>
                                        <p:strVal val="visible"/>
                                      </p:to>
                                    </p:set>
                                    <p:animEffect transition="in" filter="slide(fromLeft)">
                                      <p:cBhvr>
                                        <p:cTn id="17" dur="500"/>
                                        <p:tgtEl>
                                          <p:spTgt spid="20685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6854">
                                            <p:txEl>
                                              <p:pRg st="0" end="0"/>
                                            </p:txEl>
                                          </p:spTgt>
                                        </p:tgtEl>
                                        <p:attrNameLst>
                                          <p:attrName>style.visibility</p:attrName>
                                        </p:attrNameLst>
                                      </p:cBhvr>
                                      <p:to>
                                        <p:strVal val="visible"/>
                                      </p:to>
                                    </p:set>
                                    <p:animEffect transition="in" filter="checkerboard(across)">
                                      <p:cBhvr>
                                        <p:cTn id="22" dur="500"/>
                                        <p:tgtEl>
                                          <p:spTgt spid="20685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6854">
                                            <p:txEl>
                                              <p:pRg st="1" end="1"/>
                                            </p:txEl>
                                          </p:spTgt>
                                        </p:tgtEl>
                                        <p:attrNameLst>
                                          <p:attrName>style.visibility</p:attrName>
                                        </p:attrNameLst>
                                      </p:cBhvr>
                                      <p:to>
                                        <p:strVal val="visible"/>
                                      </p:to>
                                    </p:set>
                                    <p:animEffect transition="in" filter="checkerboard(across)">
                                      <p:cBhvr>
                                        <p:cTn id="27" dur="500"/>
                                        <p:tgtEl>
                                          <p:spTgt spid="2068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utoUpdateAnimBg="0"/>
      <p:bldP spid="206854" grpId="0" build="p" autoUpdateAnimBg="0"/>
      <p:bldP spid="206855" grpId="0" build="p" autoUpdateAnimBg="0"/>
      <p:bldP spid="20685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body" sz="half" idx="2"/>
          </p:nvPr>
        </p:nvSpPr>
        <p:spPr>
          <a:xfrm>
            <a:off x="257175" y="1387475"/>
            <a:ext cx="8037513" cy="3725863"/>
          </a:xfrm>
        </p:spPr>
        <p:txBody>
          <a:bodyPr/>
          <a:lstStyle/>
          <a:p>
            <a:pPr marL="238125" indent="-238125" eaLnBrk="1" hangingPunct="1">
              <a:spcAft>
                <a:spcPct val="45000"/>
              </a:spcAft>
              <a:buFontTx/>
              <a:buChar char="•"/>
            </a:pPr>
            <a:r>
              <a:rPr lang="uk-UA" altLang="ru-RU" smtClean="0"/>
              <a:t>Сполучення клавіш, які починаються із клавіші CTRL, залишаються такими самими, як і в попередніх версіях Word.. </a:t>
            </a:r>
          </a:p>
          <a:p>
            <a:pPr marL="744538" lvl="1" indent="-287338" eaLnBrk="1" hangingPunct="1">
              <a:spcAft>
                <a:spcPct val="45000"/>
              </a:spcAft>
              <a:buFontTx/>
              <a:buChar char="–"/>
            </a:pPr>
            <a:r>
              <a:rPr lang="uk-UA" altLang="ru-RU" smtClean="0"/>
              <a:t>Серед прикладів можна назвати CTRL+C для копіювання або CTRL+ALT+1 для заголовка 1.</a:t>
            </a:r>
          </a:p>
          <a:p>
            <a:pPr marL="238125" indent="-238125" eaLnBrk="1" hangingPunct="1">
              <a:spcAft>
                <a:spcPct val="45000"/>
              </a:spcAft>
              <a:buFontTx/>
              <a:buChar char="•"/>
            </a:pPr>
            <a:r>
              <a:rPr lang="uk-UA" altLang="ru-RU" smtClean="0"/>
              <a:t>Можна й надалі використовувати сполучення клавіш ALT+, які надавали доступ до меню та команд у попередніх версіях Word.</a:t>
            </a:r>
          </a:p>
          <a:p>
            <a:pPr marL="744538" lvl="1" indent="-287338" eaLnBrk="1" hangingPunct="1">
              <a:spcAft>
                <a:spcPct val="45000"/>
              </a:spcAft>
              <a:buFontTx/>
              <a:buChar char="–"/>
            </a:pPr>
            <a:r>
              <a:rPr lang="uk-UA" altLang="ru-RU" smtClean="0"/>
              <a:t>Проте через недоступність старих меню не відображатимуться екранні підказки про потрібні букви, тому для їх використання потрібно пам'ятати все сполучення клавіш.</a:t>
            </a:r>
          </a:p>
          <a:p>
            <a:pPr marL="238125" indent="-238125" eaLnBrk="1" hangingPunct="1">
              <a:spcAft>
                <a:spcPct val="45000"/>
              </a:spcAft>
            </a:pPr>
            <a:endParaRPr lang="uk-UA" altLang="ru-RU" smtClean="0"/>
          </a:p>
        </p:txBody>
      </p:sp>
      <p:sp>
        <p:nvSpPr>
          <p:cNvPr id="27651" name="Rectangle 3"/>
          <p:cNvSpPr>
            <a:spLocks noGrp="1" noChangeArrowheads="1"/>
          </p:cNvSpPr>
          <p:nvPr>
            <p:ph type="title"/>
          </p:nvPr>
        </p:nvSpPr>
        <p:spPr>
          <a:xfrm>
            <a:off x="257175" y="73025"/>
            <a:ext cx="8901113" cy="609600"/>
          </a:xfrm>
        </p:spPr>
        <p:txBody>
          <a:bodyPr/>
          <a:lstStyle/>
          <a:p>
            <a:pPr eaLnBrk="1" hangingPunct="1"/>
            <a:r>
              <a:rPr lang="uk-UA" altLang="ru-RU" smtClean="0"/>
              <a:t>Використання клавіатури </a:t>
            </a:r>
          </a:p>
        </p:txBody>
      </p:sp>
      <p:sp>
        <p:nvSpPr>
          <p:cNvPr id="27652" name="Rectangle 4"/>
          <p:cNvSpPr>
            <a:spLocks noChangeArrowheads="1"/>
          </p:cNvSpPr>
          <p:nvPr/>
        </p:nvSpPr>
        <p:spPr bwMode="auto">
          <a:xfrm>
            <a:off x="1757363" y="3757613"/>
            <a:ext cx="5462587"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endParaRPr lang="uk-UA" altLang="ru-RU" sz="2000"/>
          </a:p>
        </p:txBody>
      </p:sp>
      <p:sp>
        <p:nvSpPr>
          <p:cNvPr id="204805" name="Rectangle 5"/>
          <p:cNvSpPr>
            <a:spLocks noChangeArrowheads="1"/>
          </p:cNvSpPr>
          <p:nvPr/>
        </p:nvSpPr>
        <p:spPr bwMode="auto">
          <a:xfrm>
            <a:off x="257175" y="854075"/>
            <a:ext cx="8524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b="1"/>
              <a:t>А що стосовно старих сполучень клавіш?</a:t>
            </a:r>
          </a:p>
        </p:txBody>
      </p:sp>
      <p:sp>
        <p:nvSpPr>
          <p:cNvPr id="276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slide(fromLeft)">
                                      <p:cBhvr>
                                        <p:cTn id="7" dur="500"/>
                                        <p:tgtEl>
                                          <p:spTgt spid="2048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4802">
                                            <p:txEl>
                                              <p:pRg st="0" end="0"/>
                                            </p:txEl>
                                          </p:spTgt>
                                        </p:tgtEl>
                                        <p:attrNameLst>
                                          <p:attrName>style.visibility</p:attrName>
                                        </p:attrNameLst>
                                      </p:cBhvr>
                                      <p:to>
                                        <p:strVal val="visible"/>
                                      </p:to>
                                    </p:set>
                                    <p:animEffect transition="in" filter="slide(fromLeft)">
                                      <p:cBhvr>
                                        <p:cTn id="12" dur="500"/>
                                        <p:tgtEl>
                                          <p:spTgt spid="2048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4802">
                                            <p:txEl>
                                              <p:pRg st="1" end="1"/>
                                            </p:txEl>
                                          </p:spTgt>
                                        </p:tgtEl>
                                        <p:attrNameLst>
                                          <p:attrName>style.visibility</p:attrName>
                                        </p:attrNameLst>
                                      </p:cBhvr>
                                      <p:to>
                                        <p:strVal val="visible"/>
                                      </p:to>
                                    </p:set>
                                    <p:animEffect transition="in" filter="slide(fromLeft)">
                                      <p:cBhvr>
                                        <p:cTn id="17" dur="500"/>
                                        <p:tgtEl>
                                          <p:spTgt spid="2048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4802">
                                            <p:txEl>
                                              <p:pRg st="2" end="2"/>
                                            </p:txEl>
                                          </p:spTgt>
                                        </p:tgtEl>
                                        <p:attrNameLst>
                                          <p:attrName>style.visibility</p:attrName>
                                        </p:attrNameLst>
                                      </p:cBhvr>
                                      <p:to>
                                        <p:strVal val="visible"/>
                                      </p:to>
                                    </p:set>
                                    <p:animEffect transition="in" filter="slide(fromLeft)">
                                      <p:cBhvr>
                                        <p:cTn id="22" dur="500"/>
                                        <p:tgtEl>
                                          <p:spTgt spid="2048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04802">
                                            <p:txEl>
                                              <p:pRg st="3" end="3"/>
                                            </p:txEl>
                                          </p:spTgt>
                                        </p:tgtEl>
                                        <p:attrNameLst>
                                          <p:attrName>style.visibility</p:attrName>
                                        </p:attrNameLst>
                                      </p:cBhvr>
                                      <p:to>
                                        <p:strVal val="visible"/>
                                      </p:to>
                                    </p:set>
                                    <p:animEffect transition="in" filter="slide(fromLeft)">
                                      <p:cBhvr>
                                        <p:cTn id="27" dur="500"/>
                                        <p:tgtEl>
                                          <p:spTgt spid="204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bldLvl="2" autoUpdateAnimBg="0"/>
      <p:bldP spid="204805"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7175" y="73025"/>
            <a:ext cx="8229600" cy="609600"/>
          </a:xfrm>
        </p:spPr>
        <p:txBody>
          <a:bodyPr/>
          <a:lstStyle/>
          <a:p>
            <a:pPr eaLnBrk="1" hangingPunct="1"/>
            <a:r>
              <a:rPr lang="uk-UA" altLang="ru-RU" smtClean="0"/>
              <a:t>Пропозиції для практичних занять</a:t>
            </a:r>
          </a:p>
        </p:txBody>
      </p:sp>
      <p:sp>
        <p:nvSpPr>
          <p:cNvPr id="28675" name="Rectangle 3"/>
          <p:cNvSpPr>
            <a:spLocks noGrp="1" noChangeArrowheads="1"/>
          </p:cNvSpPr>
          <p:nvPr>
            <p:ph type="body" idx="1"/>
          </p:nvPr>
        </p:nvSpPr>
        <p:spPr>
          <a:xfrm>
            <a:off x="257175" y="828675"/>
            <a:ext cx="7242175" cy="3282950"/>
          </a:xfrm>
        </p:spPr>
        <p:txBody>
          <a:bodyPr/>
          <a:lstStyle/>
          <a:p>
            <a:pPr marL="288925" indent="-288925" eaLnBrk="1" hangingPunct="1">
              <a:spcAft>
                <a:spcPct val="75000"/>
              </a:spcAft>
              <a:buClr>
                <a:srgbClr val="FF9900"/>
              </a:buClr>
              <a:buFontTx/>
              <a:buAutoNum type="arabicPeriod"/>
            </a:pPr>
            <a:r>
              <a:rPr lang="uk-UA" altLang="ru-RU" smtClean="0"/>
              <a:t>Використання стрічки.</a:t>
            </a:r>
          </a:p>
          <a:p>
            <a:pPr marL="288925" indent="-288925" eaLnBrk="1" hangingPunct="1">
              <a:spcAft>
                <a:spcPct val="75000"/>
              </a:spcAft>
              <a:buClr>
                <a:srgbClr val="FF9900"/>
              </a:buClr>
              <a:buFontTx/>
              <a:buAutoNum type="arabicPeriod"/>
            </a:pPr>
            <a:r>
              <a:rPr lang="uk-UA" altLang="ru-RU" smtClean="0"/>
              <a:t>Відображення додаткових вкладок, вставлення рисунка та робота зі знаряддями для зображень.  </a:t>
            </a:r>
          </a:p>
          <a:p>
            <a:pPr marL="288925" indent="-288925" eaLnBrk="1" hangingPunct="1">
              <a:spcAft>
                <a:spcPct val="75000"/>
              </a:spcAft>
              <a:buClr>
                <a:srgbClr val="FF9900"/>
              </a:buClr>
              <a:buFontTx/>
              <a:buAutoNum type="arabicPeriod"/>
            </a:pPr>
            <a:r>
              <a:rPr lang="uk-UA" altLang="ru-RU" smtClean="0"/>
              <a:t>Робота з мініпанеллю.</a:t>
            </a:r>
          </a:p>
          <a:p>
            <a:pPr marL="288925" indent="-288925" eaLnBrk="1" hangingPunct="1">
              <a:spcAft>
                <a:spcPct val="75000"/>
              </a:spcAft>
              <a:buClr>
                <a:srgbClr val="FF9900"/>
              </a:buClr>
              <a:buFontTx/>
              <a:buAutoNum type="arabicPeriod"/>
            </a:pPr>
            <a:r>
              <a:rPr lang="uk-UA" altLang="ru-RU" smtClean="0"/>
              <a:t>Використання панелі швидкого доступу.</a:t>
            </a:r>
          </a:p>
          <a:p>
            <a:pPr marL="288925" indent="-288925" eaLnBrk="1" hangingPunct="1">
              <a:spcAft>
                <a:spcPct val="75000"/>
              </a:spcAft>
              <a:buClr>
                <a:srgbClr val="FF9900"/>
              </a:buClr>
              <a:buFontTx/>
              <a:buAutoNum type="arabicPeriod"/>
            </a:pPr>
            <a:r>
              <a:rPr lang="uk-UA" altLang="ru-RU" smtClean="0"/>
              <a:t>Приховування груп і команд.</a:t>
            </a:r>
          </a:p>
          <a:p>
            <a:pPr marL="288925" indent="-288925" eaLnBrk="1" hangingPunct="1">
              <a:spcAft>
                <a:spcPct val="75000"/>
              </a:spcAft>
              <a:buClr>
                <a:srgbClr val="FF9900"/>
              </a:buClr>
              <a:buFontTx/>
              <a:buAutoNum type="arabicPeriod"/>
            </a:pPr>
            <a:r>
              <a:rPr lang="uk-UA" altLang="ru-RU" smtClean="0"/>
              <a:t>Використання сполучень клавіш.  </a:t>
            </a:r>
          </a:p>
        </p:txBody>
      </p:sp>
      <p:sp>
        <p:nvSpPr>
          <p:cNvPr id="28676" name="Rectangle 4"/>
          <p:cNvSpPr>
            <a:spLocks noChangeArrowheads="1"/>
          </p:cNvSpPr>
          <p:nvPr/>
        </p:nvSpPr>
        <p:spPr bwMode="auto">
          <a:xfrm>
            <a:off x="257175" y="4787900"/>
            <a:ext cx="44989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sz="2000">
                <a:hlinkClick r:id="rId3"/>
              </a:rPr>
              <a:t>Онлайнове практичне заняття</a:t>
            </a:r>
            <a:r>
              <a:rPr lang="uk-UA" altLang="ru-RU" sz="2000"/>
              <a:t> (потрібна наявність Word 2007)</a:t>
            </a:r>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1, запитання 1</a:t>
            </a:r>
          </a:p>
        </p:txBody>
      </p:sp>
      <p:sp>
        <p:nvSpPr>
          <p:cNvPr id="52227" name="Rectangle 3"/>
          <p:cNvSpPr>
            <a:spLocks noGrp="1" noChangeArrowheads="1"/>
          </p:cNvSpPr>
          <p:nvPr>
            <p:ph type="body" sz="half" idx="2"/>
          </p:nvPr>
        </p:nvSpPr>
        <p:spPr>
          <a:xfrm>
            <a:off x="257175" y="850900"/>
            <a:ext cx="7685088" cy="1189038"/>
          </a:xfrm>
        </p:spPr>
        <p:txBody>
          <a:bodyPr/>
          <a:lstStyle/>
          <a:p>
            <a:pPr marL="0" indent="0" eaLnBrk="1" hangingPunct="1">
              <a:spcAft>
                <a:spcPct val="75000"/>
              </a:spcAft>
            </a:pPr>
            <a:r>
              <a:rPr lang="uk-UA" altLang="ru-RU" b="1" smtClean="0"/>
              <a:t>Що станеться, якщо натиснути цю кнопку   у Word 2007? (Виберіть одну відповідь.)</a:t>
            </a:r>
          </a:p>
        </p:txBody>
      </p:sp>
      <p:sp>
        <p:nvSpPr>
          <p:cNvPr id="52228" name="Rectangle 4"/>
          <p:cNvSpPr>
            <a:spLocks noChangeArrowheads="1"/>
          </p:cNvSpPr>
          <p:nvPr/>
        </p:nvSpPr>
        <p:spPr bwMode="auto">
          <a:xfrm>
            <a:off x="257175" y="2344738"/>
            <a:ext cx="76247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Буде тимчасово приховано стрічку, завдяки чому залишиться більше місця для документа. </a:t>
            </a:r>
          </a:p>
          <a:p>
            <a:pPr eaLnBrk="1" hangingPunct="1">
              <a:spcBef>
                <a:spcPct val="20000"/>
              </a:spcBef>
              <a:spcAft>
                <a:spcPct val="75000"/>
              </a:spcAft>
              <a:buFontTx/>
              <a:buAutoNum type="arabicPeriod"/>
            </a:pPr>
            <a:r>
              <a:rPr lang="uk-UA" altLang="ru-RU" sz="2000"/>
              <a:t>До тексту буде застосовано більший розмір шрифту. </a:t>
            </a:r>
          </a:p>
          <a:p>
            <a:pPr eaLnBrk="1" hangingPunct="1">
              <a:spcBef>
                <a:spcPct val="20000"/>
              </a:spcBef>
              <a:spcAft>
                <a:spcPct val="75000"/>
              </a:spcAft>
              <a:buFontTx/>
              <a:buAutoNum type="arabicPeriod"/>
            </a:pPr>
            <a:r>
              <a:rPr lang="uk-UA" altLang="ru-RU" sz="2000"/>
              <a:t>Відобразяться додаткові параметри. </a:t>
            </a:r>
          </a:p>
          <a:p>
            <a:pPr eaLnBrk="1" hangingPunct="1">
              <a:spcBef>
                <a:spcPct val="20000"/>
              </a:spcBef>
              <a:spcAft>
                <a:spcPct val="75000"/>
              </a:spcAft>
              <a:buFontTx/>
              <a:buAutoNum type="arabicPeriod"/>
            </a:pPr>
            <a:r>
              <a:rPr lang="uk-UA" altLang="ru-RU" sz="2000"/>
              <a:t>Буде додано команду на панель швидкого доступу. </a:t>
            </a:r>
          </a:p>
        </p:txBody>
      </p:sp>
      <p:pic>
        <p:nvPicPr>
          <p:cNvPr id="52229" name="Picture 5" descr="Запускач діалогового вік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163" y="935038"/>
            <a:ext cx="2381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dissolve">
                                      <p:cBhvr>
                                        <p:cTn id="11" dur="500"/>
                                        <p:tgtEl>
                                          <p:spTgt spid="522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52228">
                                            <p:txEl>
                                              <p:pRg st="0" end="0"/>
                                            </p:txEl>
                                          </p:spTgt>
                                        </p:tgtEl>
                                        <p:attrNameLst>
                                          <p:attrName>style.visibility</p:attrName>
                                        </p:attrNameLst>
                                      </p:cBhvr>
                                      <p:to>
                                        <p:strVal val="visible"/>
                                      </p:to>
                                    </p:set>
                                    <p:animEffect transition="in" filter="slide(fromLeft)">
                                      <p:cBhvr>
                                        <p:cTn id="16" dur="500"/>
                                        <p:tgtEl>
                                          <p:spTgt spid="5222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52228">
                                            <p:txEl>
                                              <p:pRg st="1" end="1"/>
                                            </p:txEl>
                                          </p:spTgt>
                                        </p:tgtEl>
                                        <p:attrNameLst>
                                          <p:attrName>style.visibility</p:attrName>
                                        </p:attrNameLst>
                                      </p:cBhvr>
                                      <p:to>
                                        <p:strVal val="visible"/>
                                      </p:to>
                                    </p:set>
                                    <p:animEffect transition="in" filter="slide(fromLeft)">
                                      <p:cBhvr>
                                        <p:cTn id="21" dur="500"/>
                                        <p:tgtEl>
                                          <p:spTgt spid="5222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52228">
                                            <p:txEl>
                                              <p:pRg st="2" end="2"/>
                                            </p:txEl>
                                          </p:spTgt>
                                        </p:tgtEl>
                                        <p:attrNameLst>
                                          <p:attrName>style.visibility</p:attrName>
                                        </p:attrNameLst>
                                      </p:cBhvr>
                                      <p:to>
                                        <p:strVal val="visible"/>
                                      </p:to>
                                    </p:set>
                                    <p:animEffect transition="in" filter="slide(fromLeft)">
                                      <p:cBhvr>
                                        <p:cTn id="26" dur="500"/>
                                        <p:tgtEl>
                                          <p:spTgt spid="5222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52228">
                                            <p:txEl>
                                              <p:pRg st="3" end="3"/>
                                            </p:txEl>
                                          </p:spTgt>
                                        </p:tgtEl>
                                        <p:attrNameLst>
                                          <p:attrName>style.visibility</p:attrName>
                                        </p:attrNameLst>
                                      </p:cBhvr>
                                      <p:to>
                                        <p:strVal val="visible"/>
                                      </p:to>
                                    </p:set>
                                    <p:animEffect transition="in" filter="slide(fromLeft)">
                                      <p:cBhvr>
                                        <p:cTn id="31" dur="500"/>
                                        <p:tgtEl>
                                          <p:spTgt spid="52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1, запитання 1: Відповідь</a:t>
            </a:r>
          </a:p>
        </p:txBody>
      </p:sp>
      <p:sp>
        <p:nvSpPr>
          <p:cNvPr id="54275" name="Rectangle 3"/>
          <p:cNvSpPr>
            <a:spLocks noGrp="1" noChangeArrowheads="1"/>
          </p:cNvSpPr>
          <p:nvPr>
            <p:ph sz="half" idx="2"/>
          </p:nvPr>
        </p:nvSpPr>
        <p:spPr>
          <a:xfrm>
            <a:off x="257175" y="844550"/>
            <a:ext cx="8350250" cy="703263"/>
          </a:xfrm>
        </p:spPr>
        <p:txBody>
          <a:bodyPr/>
          <a:lstStyle/>
          <a:p>
            <a:pPr marL="0" indent="0" eaLnBrk="1" hangingPunct="1">
              <a:spcAft>
                <a:spcPct val="75000"/>
              </a:spcAft>
            </a:pPr>
            <a:r>
              <a:rPr lang="uk-UA" altLang="ru-RU" smtClean="0"/>
              <a:t>Відобразяться додаткові параметри. </a:t>
            </a:r>
          </a:p>
        </p:txBody>
      </p:sp>
      <p:sp>
        <p:nvSpPr>
          <p:cNvPr id="54276" name="Rectangle 4"/>
          <p:cNvSpPr>
            <a:spLocks noChangeArrowheads="1"/>
          </p:cNvSpPr>
          <p:nvPr/>
        </p:nvSpPr>
        <p:spPr bwMode="auto">
          <a:xfrm>
            <a:off x="257175" y="2028825"/>
            <a:ext cx="8350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Зазвичай з'являється діалогове вікно, яке може нагадувати подібні вікна в попередніх версіях Word.</a:t>
            </a:r>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1, запитання 2</a:t>
            </a:r>
          </a:p>
        </p:txBody>
      </p:sp>
      <p:sp>
        <p:nvSpPr>
          <p:cNvPr id="56323" name="Rectangle 3"/>
          <p:cNvSpPr>
            <a:spLocks noGrp="1" noChangeArrowheads="1"/>
          </p:cNvSpPr>
          <p:nvPr>
            <p:ph type="body" sz="half" idx="2"/>
          </p:nvPr>
        </p:nvSpPr>
        <p:spPr>
          <a:xfrm>
            <a:off x="257175" y="865188"/>
            <a:ext cx="7685088" cy="1189037"/>
          </a:xfrm>
        </p:spPr>
        <p:txBody>
          <a:bodyPr/>
          <a:lstStyle/>
          <a:p>
            <a:pPr marL="0" indent="0" eaLnBrk="1" hangingPunct="1">
              <a:spcAft>
                <a:spcPct val="75000"/>
              </a:spcAft>
            </a:pPr>
            <a:r>
              <a:rPr lang="uk-UA" altLang="ru-RU" b="1" smtClean="0"/>
              <a:t>Де міститься та коли використовується панель швидкого доступу? (Виберіть одну відповідь.)</a:t>
            </a:r>
          </a:p>
        </p:txBody>
      </p:sp>
      <p:sp>
        <p:nvSpPr>
          <p:cNvPr id="56324" name="Rectangle 4"/>
          <p:cNvSpPr>
            <a:spLocks noChangeArrowheads="1"/>
          </p:cNvSpPr>
          <p:nvPr/>
        </p:nvSpPr>
        <p:spPr bwMode="auto">
          <a:xfrm>
            <a:off x="257175" y="2255838"/>
            <a:ext cx="708501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Вона міститься у верхньому лівому кутку екрана та використовується для найуживаніших команд. </a:t>
            </a:r>
          </a:p>
          <a:p>
            <a:pPr eaLnBrk="1" hangingPunct="1">
              <a:spcBef>
                <a:spcPct val="20000"/>
              </a:spcBef>
              <a:spcAft>
                <a:spcPct val="75000"/>
              </a:spcAft>
              <a:buFontTx/>
              <a:buAutoNum type="arabicPeriod"/>
            </a:pPr>
            <a:r>
              <a:rPr lang="uk-UA" altLang="ru-RU" sz="2000"/>
              <a:t>Вона розташовується над текстом і використовується, коли потрібно змінити форматування. </a:t>
            </a:r>
          </a:p>
          <a:p>
            <a:pPr eaLnBrk="1" hangingPunct="1">
              <a:spcBef>
                <a:spcPct val="20000"/>
              </a:spcBef>
              <a:spcAft>
                <a:spcPct val="75000"/>
              </a:spcAft>
              <a:buFontTx/>
              <a:buAutoNum type="arabicPeriod"/>
            </a:pPr>
            <a:r>
              <a:rPr lang="uk-UA" altLang="ru-RU" sz="2000"/>
              <a:t>Вона міститься у верхньому лівому кутку екрана та використовується, коли потрібно швидко звернутися до документа. </a:t>
            </a:r>
          </a:p>
          <a:p>
            <a:pPr eaLnBrk="1" hangingPunct="1">
              <a:spcBef>
                <a:spcPct val="20000"/>
              </a:spcBef>
              <a:spcAft>
                <a:spcPct val="75000"/>
              </a:spcAft>
              <a:buFontTx/>
              <a:buAutoNum type="arabicPeriod"/>
            </a:pPr>
            <a:r>
              <a:rPr lang="uk-UA" altLang="ru-RU" sz="2000"/>
              <a:t>Вона міститься на вкладці </a:t>
            </a:r>
            <a:r>
              <a:rPr lang="uk-UA" altLang="ru-RU" sz="2000" b="1"/>
              <a:t>Основне</a:t>
            </a:r>
            <a:r>
              <a:rPr lang="uk-UA" altLang="ru-RU" sz="2000"/>
              <a:t> та служить для швидкого створення нового документа. </a:t>
            </a:r>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6324">
                                            <p:txEl>
                                              <p:pRg st="3" end="3"/>
                                            </p:txEl>
                                          </p:spTgt>
                                        </p:tgtEl>
                                        <p:attrNameLst>
                                          <p:attrName>style.visibility</p:attrName>
                                        </p:attrNameLst>
                                      </p:cBhvr>
                                      <p:to>
                                        <p:strVal val="visible"/>
                                      </p:to>
                                    </p:set>
                                    <p:animEffect transition="in" filter="slide(fromLeft)">
                                      <p:cBhvr>
                                        <p:cTn id="27" dur="500"/>
                                        <p:tgtEl>
                                          <p:spTgt spid="563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1, запитання 2: Відповідь</a:t>
            </a:r>
          </a:p>
        </p:txBody>
      </p:sp>
      <p:sp>
        <p:nvSpPr>
          <p:cNvPr id="58371" name="Rectangle 3"/>
          <p:cNvSpPr>
            <a:spLocks noGrp="1" noChangeArrowheads="1"/>
          </p:cNvSpPr>
          <p:nvPr>
            <p:ph sz="half" idx="2"/>
          </p:nvPr>
        </p:nvSpPr>
        <p:spPr>
          <a:xfrm>
            <a:off x="257175" y="850900"/>
            <a:ext cx="8350250" cy="703263"/>
          </a:xfrm>
        </p:spPr>
        <p:txBody>
          <a:bodyPr/>
          <a:lstStyle/>
          <a:p>
            <a:pPr marL="0" indent="0" eaLnBrk="1" hangingPunct="1">
              <a:spcAft>
                <a:spcPct val="75000"/>
              </a:spcAft>
            </a:pPr>
            <a:r>
              <a:rPr lang="uk-UA" altLang="ru-RU" smtClean="0"/>
              <a:t>Вона міститься у верхньому лівому кутку екрана та використовується для найуживаніших команд. </a:t>
            </a:r>
          </a:p>
        </p:txBody>
      </p:sp>
      <p:sp>
        <p:nvSpPr>
          <p:cNvPr id="58372" name="Rectangle 4"/>
          <p:cNvSpPr>
            <a:spLocks noChangeArrowheads="1"/>
          </p:cNvSpPr>
          <p:nvPr/>
        </p:nvSpPr>
        <p:spPr bwMode="auto">
          <a:xfrm>
            <a:off x="257175" y="2097088"/>
            <a:ext cx="81295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Це невеличка панель інструментів із кнопками </a:t>
            </a:r>
            <a:r>
              <a:rPr lang="uk-UA" altLang="ru-RU" sz="2000" b="1"/>
              <a:t>Зберегти</a:t>
            </a:r>
            <a:r>
              <a:rPr lang="uk-UA" altLang="ru-RU" sz="2000"/>
              <a:t>, </a:t>
            </a:r>
            <a:r>
              <a:rPr lang="uk-UA" altLang="ru-RU" sz="2000" b="1"/>
              <a:t>Скасувати</a:t>
            </a:r>
            <a:r>
              <a:rPr lang="uk-UA" altLang="ru-RU" sz="2000"/>
              <a:t> та </a:t>
            </a:r>
            <a:r>
              <a:rPr lang="uk-UA" altLang="ru-RU" sz="2000" b="1"/>
              <a:t>Повторити</a:t>
            </a:r>
            <a:r>
              <a:rPr lang="uk-UA" altLang="ru-RU" sz="2000"/>
              <a:t>. До неї можна додати вашу улюблену команду, клацнувши правою кнопкою миші та вибравши в меню пункт </a:t>
            </a:r>
            <a:r>
              <a:rPr lang="uk-UA" altLang="ru-RU" sz="2000" b="1"/>
              <a:t>Додати до панелі швидкого доступу</a:t>
            </a:r>
            <a:r>
              <a:rPr lang="uk-UA" altLang="ru-RU" sz="2000"/>
              <a:t>.</a:t>
            </a:r>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1, запитання 3</a:t>
            </a:r>
          </a:p>
        </p:txBody>
      </p:sp>
      <p:sp>
        <p:nvSpPr>
          <p:cNvPr id="60419" name="Rectangle 3"/>
          <p:cNvSpPr>
            <a:spLocks noGrp="1" noChangeArrowheads="1"/>
          </p:cNvSpPr>
          <p:nvPr>
            <p:ph type="body" sz="half" idx="2"/>
          </p:nvPr>
        </p:nvSpPr>
        <p:spPr>
          <a:xfrm>
            <a:off x="257175" y="850900"/>
            <a:ext cx="5967413" cy="1189038"/>
          </a:xfrm>
        </p:spPr>
        <p:txBody>
          <a:bodyPr/>
          <a:lstStyle/>
          <a:p>
            <a:pPr marL="0" indent="0" eaLnBrk="1" hangingPunct="1">
              <a:spcAft>
                <a:spcPct val="75000"/>
              </a:spcAft>
            </a:pPr>
            <a:r>
              <a:rPr lang="uk-UA" altLang="ru-RU" b="1" smtClean="0"/>
              <a:t>Після якої дії з'являється мініпанель? (Виберіть одну відповідь.)</a:t>
            </a:r>
          </a:p>
        </p:txBody>
      </p:sp>
      <p:sp>
        <p:nvSpPr>
          <p:cNvPr id="60420" name="Rectangle 4"/>
          <p:cNvSpPr>
            <a:spLocks noChangeArrowheads="1"/>
          </p:cNvSpPr>
          <p:nvPr/>
        </p:nvSpPr>
        <p:spPr bwMode="auto">
          <a:xfrm>
            <a:off x="257175" y="2241550"/>
            <a:ext cx="76247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Подвійне клацання активної вкладки на стрічці.</a:t>
            </a:r>
          </a:p>
          <a:p>
            <a:pPr eaLnBrk="1" hangingPunct="1">
              <a:spcBef>
                <a:spcPct val="20000"/>
              </a:spcBef>
              <a:spcAft>
                <a:spcPct val="75000"/>
              </a:spcAft>
              <a:buFontTx/>
              <a:buAutoNum type="arabicPeriod"/>
            </a:pPr>
            <a:r>
              <a:rPr lang="uk-UA" altLang="ru-RU" sz="2000"/>
              <a:t>Виділення тексту. </a:t>
            </a:r>
          </a:p>
          <a:p>
            <a:pPr eaLnBrk="1" hangingPunct="1">
              <a:spcBef>
                <a:spcPct val="20000"/>
              </a:spcBef>
              <a:spcAft>
                <a:spcPct val="75000"/>
              </a:spcAft>
              <a:buFontTx/>
              <a:buAutoNum type="arabicPeriod"/>
            </a:pPr>
            <a:r>
              <a:rPr lang="uk-UA" altLang="ru-RU" sz="2000"/>
              <a:t>Виділення тексту й наведення на нього вказівника миші. </a:t>
            </a:r>
          </a:p>
          <a:p>
            <a:pPr eaLnBrk="1" hangingPunct="1">
              <a:spcBef>
                <a:spcPct val="20000"/>
              </a:spcBef>
              <a:spcAft>
                <a:spcPct val="75000"/>
              </a:spcAft>
              <a:buFontTx/>
              <a:buAutoNum type="arabicPeriod"/>
            </a:pPr>
            <a:r>
              <a:rPr lang="uk-UA" altLang="ru-RU" sz="2000"/>
              <a:t>Будь-який із вищенаведених варіантів. </a:t>
            </a:r>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0420">
                                            <p:txEl>
                                              <p:pRg st="2" end="2"/>
                                            </p:txEl>
                                          </p:spTgt>
                                        </p:tgtEl>
                                        <p:attrNameLst>
                                          <p:attrName>style.visibility</p:attrName>
                                        </p:attrNameLst>
                                      </p:cBhvr>
                                      <p:to>
                                        <p:strVal val="visible"/>
                                      </p:to>
                                    </p:set>
                                    <p:animEffect transition="in" filter="slide(fromLeft)">
                                      <p:cBhvr>
                                        <p:cTn id="22" dur="500"/>
                                        <p:tgtEl>
                                          <p:spTgt spid="604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0420">
                                            <p:txEl>
                                              <p:pRg st="3" end="3"/>
                                            </p:txEl>
                                          </p:spTgt>
                                        </p:tgtEl>
                                        <p:attrNameLst>
                                          <p:attrName>style.visibility</p:attrName>
                                        </p:attrNameLst>
                                      </p:cBhvr>
                                      <p:to>
                                        <p:strVal val="visible"/>
                                      </p:to>
                                    </p:set>
                                    <p:animEffect transition="in" filter="slide(fromLeft)">
                                      <p:cBhvr>
                                        <p:cTn id="27"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1, запитання 3: Відповідь</a:t>
            </a:r>
          </a:p>
        </p:txBody>
      </p:sp>
      <p:sp>
        <p:nvSpPr>
          <p:cNvPr id="62467" name="Rectangle 3"/>
          <p:cNvSpPr>
            <a:spLocks noGrp="1" noChangeArrowheads="1"/>
          </p:cNvSpPr>
          <p:nvPr>
            <p:ph sz="half" idx="2"/>
          </p:nvPr>
        </p:nvSpPr>
        <p:spPr>
          <a:xfrm>
            <a:off x="257175" y="863600"/>
            <a:ext cx="8350250" cy="703263"/>
          </a:xfrm>
        </p:spPr>
        <p:txBody>
          <a:bodyPr/>
          <a:lstStyle/>
          <a:p>
            <a:pPr marL="0" indent="0" eaLnBrk="1" hangingPunct="1">
              <a:spcAft>
                <a:spcPct val="75000"/>
              </a:spcAft>
            </a:pPr>
            <a:r>
              <a:rPr lang="uk-UA" altLang="ru-RU" smtClean="0"/>
              <a:t>Виділення тексту й наведення на нього вказівника миші. </a:t>
            </a:r>
          </a:p>
        </p:txBody>
      </p:sp>
      <p:sp>
        <p:nvSpPr>
          <p:cNvPr id="62468" name="Rectangle 4"/>
          <p:cNvSpPr>
            <a:spLocks noChangeArrowheads="1"/>
          </p:cNvSpPr>
          <p:nvPr/>
        </p:nvSpPr>
        <p:spPr bwMode="auto">
          <a:xfrm>
            <a:off x="257175" y="2109788"/>
            <a:ext cx="8350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Мініпанель також відобразиться, якщо клацнути виділений текст правою кнопкою миші.</a:t>
            </a:r>
          </a:p>
        </p:txBody>
      </p:sp>
      <p:sp>
        <p:nvSpPr>
          <p:cNvPr id="348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pPr eaLnBrk="1" hangingPunct="1"/>
            <a:r>
              <a:rPr lang="uk-UA" altLang="ru-RU" smtClean="0"/>
              <a:t>Урок 2</a:t>
            </a:r>
          </a:p>
        </p:txBody>
      </p:sp>
      <p:sp>
        <p:nvSpPr>
          <p:cNvPr id="64515" name="Rectangle 3"/>
          <p:cNvSpPr>
            <a:spLocks noGrp="1" noChangeArrowheads="1"/>
          </p:cNvSpPr>
          <p:nvPr>
            <p:ph type="subTitle" idx="1"/>
          </p:nvPr>
        </p:nvSpPr>
        <p:spPr/>
        <p:txBody>
          <a:bodyPr/>
          <a:lstStyle/>
          <a:p>
            <a:pPr eaLnBrk="1" hangingPunct="1"/>
            <a:r>
              <a:rPr lang="uk-UA" altLang="ru-RU" smtClean="0"/>
              <a:t>Пошук повсякденних команд</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noFill/>
            <a:miter lim="800000"/>
            <a:headEnd/>
            <a:tailEnd/>
          </a:ln>
          <a:effectLst/>
        </p:spPr>
        <p:txBody>
          <a:bodyPr wrap="none" anchor="ctr"/>
          <a:lstStyle/>
          <a:p>
            <a:pPr>
              <a:defRPr/>
            </a:pPr>
            <a:endParaRPr lang="uk-UA"/>
          </a:p>
        </p:txBody>
      </p:sp>
      <p:sp>
        <p:nvSpPr>
          <p:cNvPr id="14339" name="Rectangle 3"/>
          <p:cNvSpPr>
            <a:spLocks noGrp="1" noChangeArrowheads="1"/>
          </p:cNvSpPr>
          <p:nvPr>
            <p:ph type="title"/>
          </p:nvPr>
        </p:nvSpPr>
        <p:spPr>
          <a:xfrm>
            <a:off x="242888" y="73025"/>
            <a:ext cx="8229600" cy="609600"/>
          </a:xfrm>
        </p:spPr>
        <p:txBody>
          <a:bodyPr/>
          <a:lstStyle/>
          <a:p>
            <a:pPr eaLnBrk="1" hangingPunct="1"/>
            <a:r>
              <a:rPr lang="uk-UA" altLang="ru-RU" smtClean="0"/>
              <a:t>Огляд: Чи чули ви таке слово?</a:t>
            </a:r>
          </a:p>
        </p:txBody>
      </p:sp>
      <p:sp>
        <p:nvSpPr>
          <p:cNvPr id="14340" name="Rectangle 4"/>
          <p:cNvSpPr>
            <a:spLocks noChangeArrowheads="1"/>
          </p:cNvSpPr>
          <p:nvPr/>
        </p:nvSpPr>
        <p:spPr bwMode="auto">
          <a:xfrm>
            <a:off x="1852613" y="852488"/>
            <a:ext cx="6376987"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400"/>
              <a:t>Нова версія Word 2007 нарешті з'явилася. Вона вражає, і відомо, що її вдосконалено для підвищення продуктивності порівняно з попередньою версією.</a:t>
            </a:r>
          </a:p>
          <a:p>
            <a:pPr eaLnBrk="1" hangingPunct="1">
              <a:spcBef>
                <a:spcPct val="20000"/>
              </a:spcBef>
              <a:spcAft>
                <a:spcPct val="75000"/>
              </a:spcAft>
            </a:pPr>
            <a:r>
              <a:rPr lang="uk-UA" altLang="ru-RU" sz="2400"/>
              <a:t>Але, можливо, її вигляд дещо незвичний. Цей курс допоможе вам досягти максимальної швидкості роботи з нею.</a:t>
            </a:r>
          </a:p>
          <a:p>
            <a:pPr eaLnBrk="1" hangingPunct="1">
              <a:spcBef>
                <a:spcPct val="20000"/>
              </a:spcBef>
              <a:spcAft>
                <a:spcPct val="75000"/>
              </a:spcAft>
            </a:pPr>
            <a:r>
              <a:rPr lang="uk-UA" altLang="ru-RU" sz="2400"/>
              <a:t>Дізнайтеся, як у повній мірі використати цю нову та простішу версію Word, і навчіться виконувати повсякденні завдання у ній.</a:t>
            </a:r>
          </a:p>
        </p:txBody>
      </p:sp>
      <p:pic>
        <p:nvPicPr>
          <p:cNvPr id="14341" name="Picture 5" descr="Документ Word із новими вкладками стріч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143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8288" y="73025"/>
            <a:ext cx="8027987" cy="614363"/>
          </a:xfrm>
        </p:spPr>
        <p:txBody>
          <a:bodyPr/>
          <a:lstStyle/>
          <a:p>
            <a:pPr eaLnBrk="1" hangingPunct="1"/>
            <a:r>
              <a:rPr lang="uk-UA" altLang="ru-RU" smtClean="0"/>
              <a:t>Пошук повсякденних команд</a:t>
            </a:r>
          </a:p>
        </p:txBody>
      </p:sp>
      <p:sp>
        <p:nvSpPr>
          <p:cNvPr id="90115" name="Rectangle 3"/>
          <p:cNvSpPr>
            <a:spLocks noChangeArrowheads="1"/>
          </p:cNvSpPr>
          <p:nvPr/>
        </p:nvSpPr>
        <p:spPr bwMode="auto">
          <a:xfrm>
            <a:off x="6119813" y="839788"/>
            <a:ext cx="2744787"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t>Word 2007 — нова програма, і це чудово, але ще є робота. </a:t>
            </a:r>
          </a:p>
          <a:p>
            <a:pPr eaLnBrk="1" hangingPunct="1">
              <a:spcBef>
                <a:spcPct val="20000"/>
              </a:spcBef>
              <a:spcAft>
                <a:spcPct val="75000"/>
              </a:spcAft>
            </a:pPr>
            <a:r>
              <a:rPr lang="uk-UA" altLang="ru-RU"/>
              <a:t>Нам потрібно точно визначити розташування більшості найуживаніших команд. </a:t>
            </a:r>
          </a:p>
        </p:txBody>
      </p:sp>
      <p:sp>
        <p:nvSpPr>
          <p:cNvPr id="90117" name="Rectangle 5"/>
          <p:cNvSpPr>
            <a:spLocks noChangeArrowheads="1"/>
          </p:cNvSpPr>
          <p:nvPr/>
        </p:nvSpPr>
        <p:spPr bwMode="auto">
          <a:xfrm>
            <a:off x="268288" y="3994150"/>
            <a:ext cx="61134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Наприклад, де створюється документ? Де команди для списків, стилів і перевірки правопису? Як щодо друку?</a:t>
            </a:r>
          </a:p>
          <a:p>
            <a:pPr eaLnBrk="1" hangingPunct="1">
              <a:spcBef>
                <a:spcPct val="20000"/>
              </a:spcBef>
              <a:spcAft>
                <a:spcPct val="75000"/>
              </a:spcAft>
            </a:pPr>
            <a:r>
              <a:rPr lang="uk-UA" altLang="ru-RU">
                <a:solidFill>
                  <a:srgbClr val="FFCC00"/>
                </a:solidFill>
              </a:rPr>
              <a:t>На цьому уроку ви переконаєтеся, що в новому інтерфейсі програми ці команди розташовано саме там, де вони потрібні. </a:t>
            </a:r>
          </a:p>
        </p:txBody>
      </p:sp>
      <p:sp>
        <p:nvSpPr>
          <p:cNvPr id="36869" name="Line 6"/>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90119" name="Picture 7" descr="Користувач Wor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9725" y="947738"/>
            <a:ext cx="5662613" cy="2854325"/>
          </a:xfrm>
          <a:noFill/>
        </p:spPr>
      </p:pic>
      <p:sp>
        <p:nvSpPr>
          <p:cNvPr id="368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8288" y="73025"/>
            <a:ext cx="8027987" cy="614363"/>
          </a:xfrm>
        </p:spPr>
        <p:txBody>
          <a:bodyPr/>
          <a:lstStyle/>
          <a:p>
            <a:pPr eaLnBrk="1" hangingPunct="1"/>
            <a:r>
              <a:rPr lang="uk-UA" altLang="ru-RU" sz="2400" smtClean="0"/>
              <a:t>Починаємо з натискання кнопки «Microsoft Office»</a:t>
            </a:r>
          </a:p>
        </p:txBody>
      </p:sp>
      <p:sp>
        <p:nvSpPr>
          <p:cNvPr id="92163" name="Rectangle 3"/>
          <p:cNvSpPr>
            <a:spLocks noChangeArrowheads="1"/>
          </p:cNvSpPr>
          <p:nvPr/>
        </p:nvSpPr>
        <p:spPr bwMode="auto">
          <a:xfrm>
            <a:off x="6119813" y="839788"/>
            <a:ext cx="2744787"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Що сталося з меню </a:t>
            </a:r>
            <a:r>
              <a:rPr lang="uk-UA" altLang="ru-RU" sz="2000" b="1"/>
              <a:t>Файл</a:t>
            </a:r>
            <a:r>
              <a:rPr lang="uk-UA" altLang="ru-RU" sz="2000"/>
              <a:t>? </a:t>
            </a:r>
          </a:p>
          <a:p>
            <a:pPr eaLnBrk="1" hangingPunct="1">
              <a:spcBef>
                <a:spcPct val="20000"/>
              </a:spcBef>
              <a:spcAft>
                <a:spcPct val="75000"/>
              </a:spcAft>
            </a:pPr>
            <a:r>
              <a:rPr lang="uk-UA" altLang="ru-RU" sz="2000"/>
              <a:t>Щоб отримати відповідь, натисніть кнопку </a:t>
            </a:r>
            <a:r>
              <a:rPr lang="uk-UA" altLang="ru-RU" sz="2000" b="1"/>
              <a:t>Microsoft Office</a:t>
            </a:r>
            <a:r>
              <a:rPr lang="uk-UA" altLang="ru-RU" sz="2000"/>
              <a:t>.</a:t>
            </a:r>
          </a:p>
        </p:txBody>
      </p:sp>
      <p:sp>
        <p:nvSpPr>
          <p:cNvPr id="92165" name="Rectangle 5"/>
          <p:cNvSpPr>
            <a:spLocks noChangeArrowheads="1"/>
          </p:cNvSpPr>
          <p:nvPr/>
        </p:nvSpPr>
        <p:spPr bwMode="auto">
          <a:xfrm>
            <a:off x="268288" y="3994150"/>
            <a:ext cx="66627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b="1">
                <a:solidFill>
                  <a:srgbClr val="FFCC00"/>
                </a:solidFill>
              </a:rPr>
              <a:t>Кнопка «Microsoft Office»</a:t>
            </a:r>
            <a:r>
              <a:rPr lang="uk-UA" altLang="ru-RU">
                <a:solidFill>
                  <a:srgbClr val="FFCC00"/>
                </a:solidFill>
              </a:rPr>
              <a:t>  </a:t>
            </a:r>
            <a:r>
              <a:rPr lang="en-US" altLang="ru-RU">
                <a:solidFill>
                  <a:srgbClr val="FFCC00"/>
                </a:solidFill>
              </a:rPr>
              <a:t>      </a:t>
            </a:r>
            <a:r>
              <a:rPr lang="uk-UA" altLang="ru-RU">
                <a:solidFill>
                  <a:srgbClr val="FFCC00"/>
                </a:solidFill>
              </a:rPr>
              <a:t>— звідси тепер починається вся робота у Word.</a:t>
            </a:r>
          </a:p>
        </p:txBody>
      </p:sp>
      <p:sp>
        <p:nvSpPr>
          <p:cNvPr id="37893"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92169" name="Picture 9" descr="Меню, яке відкривається натисканням кнопки «Microsoft Offic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9725" y="947738"/>
            <a:ext cx="5662613" cy="2854325"/>
          </a:xfrm>
          <a:noFill/>
        </p:spPr>
      </p:pic>
      <p:pic>
        <p:nvPicPr>
          <p:cNvPr id="92171" name="Picture 11" descr="Рисунок на кнопц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3990975"/>
            <a:ext cx="338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2" name="Rectangle 12"/>
          <p:cNvSpPr>
            <a:spLocks noChangeArrowheads="1"/>
          </p:cNvSpPr>
          <p:nvPr/>
        </p:nvSpPr>
        <p:spPr bwMode="auto">
          <a:xfrm>
            <a:off x="268288" y="4756150"/>
            <a:ext cx="666273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a:solidFill>
                  <a:srgbClr val="FFCC00"/>
                </a:solidFill>
              </a:rPr>
              <a:t>Якщо натиснути її, з'явиться меню для створення, відкриття та збереження документів. </a:t>
            </a:r>
          </a:p>
        </p:txBody>
      </p:sp>
      <p:sp>
        <p:nvSpPr>
          <p:cNvPr id="378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2169"/>
                                        </p:tgtEl>
                                        <p:attrNameLst>
                                          <p:attrName>style.visibility</p:attrName>
                                        </p:attrNameLst>
                                      </p:cBhvr>
                                      <p:to>
                                        <p:strVal val="visible"/>
                                      </p:to>
                                    </p:set>
                                    <p:animEffect transition="in" filter="slide(fromTop)">
                                      <p:cBhvr>
                                        <p:cTn id="7" dur="500"/>
                                        <p:tgtEl>
                                          <p:spTgt spid="92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slide(fromTop)">
                                      <p:cBhvr>
                                        <p:cTn id="12" dur="500"/>
                                        <p:tgtEl>
                                          <p:spTgt spid="921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Effect transition="in" filter="slide(fromTop)">
                                      <p:cBhvr>
                                        <p:cTn id="17" dur="500"/>
                                        <p:tgtEl>
                                          <p:spTgt spid="921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0" end="0"/>
                                            </p:txEl>
                                          </p:spTgt>
                                        </p:tgtEl>
                                        <p:attrNameLst>
                                          <p:attrName>style.visibility</p:attrName>
                                        </p:attrNameLst>
                                      </p:cBhvr>
                                      <p:to>
                                        <p:strVal val="visible"/>
                                      </p:to>
                                    </p:set>
                                    <p:animEffect transition="in" filter="slide(fromLeft)">
                                      <p:cBhvr>
                                        <p:cTn id="22" dur="500"/>
                                        <p:tgtEl>
                                          <p:spTgt spid="92165">
                                            <p:txEl>
                                              <p:pRg st="0" end="0"/>
                                            </p:txEl>
                                          </p:spTgt>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92171"/>
                                        </p:tgtEl>
                                        <p:attrNameLst>
                                          <p:attrName>style.visibility</p:attrName>
                                        </p:attrNameLst>
                                      </p:cBhvr>
                                      <p:to>
                                        <p:strVal val="visible"/>
                                      </p:to>
                                    </p:set>
                                    <p:animEffect transition="in" filter="dissolve">
                                      <p:cBhvr>
                                        <p:cTn id="26" dur="500"/>
                                        <p:tgtEl>
                                          <p:spTgt spid="921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92172">
                                            <p:txEl>
                                              <p:pRg st="0" end="0"/>
                                            </p:txEl>
                                          </p:spTgt>
                                        </p:tgtEl>
                                        <p:attrNameLst>
                                          <p:attrName>style.visibility</p:attrName>
                                        </p:attrNameLst>
                                      </p:cBhvr>
                                      <p:to>
                                        <p:strVal val="visible"/>
                                      </p:to>
                                    </p:set>
                                    <p:animEffect transition="in" filter="slide(fromLeft)">
                                      <p:cBhvr>
                                        <p:cTn id="31" dur="500"/>
                                        <p:tgtEl>
                                          <p:spTgt spid="92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P spid="9217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4000" y="63500"/>
            <a:ext cx="8904288" cy="614363"/>
          </a:xfrm>
        </p:spPr>
        <p:txBody>
          <a:bodyPr/>
          <a:lstStyle/>
          <a:p>
            <a:pPr eaLnBrk="1" hangingPunct="1"/>
            <a:r>
              <a:rPr lang="uk-UA" altLang="ru-RU" smtClean="0"/>
              <a:t>Маркери, нумерація тощо</a:t>
            </a:r>
          </a:p>
        </p:txBody>
      </p:sp>
      <p:sp>
        <p:nvSpPr>
          <p:cNvPr id="208899"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Після відкриття документа та друкування тексту користувачу, безсумнівно, потрібно відформатувати текст.</a:t>
            </a:r>
          </a:p>
        </p:txBody>
      </p:sp>
      <p:sp>
        <p:nvSpPr>
          <p:cNvPr id="38916"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08903" name="Rectangle 7"/>
          <p:cNvSpPr>
            <a:spLocks noChangeArrowheads="1"/>
          </p:cNvSpPr>
          <p:nvPr/>
        </p:nvSpPr>
        <p:spPr bwMode="auto">
          <a:xfrm>
            <a:off x="254000" y="4019550"/>
            <a:ext cx="59340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Багато знайомих команд форматування міститься на вкладці </a:t>
            </a:r>
            <a:r>
              <a:rPr lang="uk-UA" altLang="ru-RU" b="1">
                <a:solidFill>
                  <a:srgbClr val="FFCC00"/>
                </a:solidFill>
              </a:rPr>
              <a:t>Основне</a:t>
            </a:r>
            <a:r>
              <a:rPr lang="uk-UA" altLang="ru-RU">
                <a:solidFill>
                  <a:srgbClr val="FFCC00"/>
                </a:solidFill>
              </a:rPr>
              <a:t> у групі </a:t>
            </a:r>
            <a:r>
              <a:rPr lang="uk-UA" altLang="ru-RU" b="1">
                <a:solidFill>
                  <a:srgbClr val="FFCC00"/>
                </a:solidFill>
              </a:rPr>
              <a:t>Шрифт</a:t>
            </a:r>
            <a:r>
              <a:rPr lang="uk-UA" altLang="ru-RU">
                <a:solidFill>
                  <a:srgbClr val="FFCC00"/>
                </a:solidFill>
              </a:rPr>
              <a:t> : </a:t>
            </a:r>
            <a:r>
              <a:rPr lang="uk-UA" altLang="ru-RU" b="1">
                <a:solidFill>
                  <a:srgbClr val="FFCC00"/>
                </a:solidFill>
              </a:rPr>
              <a:t>Жирний</a:t>
            </a:r>
            <a:r>
              <a:rPr lang="uk-UA" altLang="ru-RU">
                <a:solidFill>
                  <a:srgbClr val="FFCC00"/>
                </a:solidFill>
              </a:rPr>
              <a:t>, </a:t>
            </a:r>
            <a:r>
              <a:rPr lang="uk-UA" altLang="ru-RU" b="1">
                <a:solidFill>
                  <a:srgbClr val="FFCC00"/>
                </a:solidFill>
              </a:rPr>
              <a:t>Курсив</a:t>
            </a:r>
            <a:r>
              <a:rPr lang="uk-UA" altLang="ru-RU">
                <a:solidFill>
                  <a:srgbClr val="FFCC00"/>
                </a:solidFill>
              </a:rPr>
              <a:t>, </a:t>
            </a:r>
            <a:r>
              <a:rPr lang="uk-UA" altLang="ru-RU" b="1">
                <a:solidFill>
                  <a:srgbClr val="FFCC00"/>
                </a:solidFill>
              </a:rPr>
              <a:t>Розмір</a:t>
            </a:r>
            <a:r>
              <a:rPr lang="uk-UA" altLang="ru-RU">
                <a:solidFill>
                  <a:srgbClr val="FFCC00"/>
                </a:solidFill>
              </a:rPr>
              <a:t> тощо. </a:t>
            </a:r>
          </a:p>
          <a:p>
            <a:pPr eaLnBrk="1" hangingPunct="1">
              <a:spcBef>
                <a:spcPct val="20000"/>
              </a:spcBef>
              <a:spcAft>
                <a:spcPct val="75000"/>
              </a:spcAft>
            </a:pPr>
            <a:r>
              <a:rPr lang="uk-UA" altLang="ru-RU">
                <a:solidFill>
                  <a:srgbClr val="FFCC00"/>
                </a:solidFill>
              </a:rPr>
              <a:t>У групі також є кілька інших корисних команд.</a:t>
            </a:r>
          </a:p>
        </p:txBody>
      </p:sp>
      <p:pic>
        <p:nvPicPr>
          <p:cNvPr id="208904" name="Picture 8" descr="Група «Абзац» на вкладці «Основне»"/>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389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08904"/>
                                        </p:tgtEl>
                                        <p:attrNameLst>
                                          <p:attrName>style.visibility</p:attrName>
                                        </p:attrNameLst>
                                      </p:cBhvr>
                                      <p:to>
                                        <p:strVal val="visible"/>
                                      </p:to>
                                    </p:set>
                                    <p:animEffect transition="in" filter="slide(fromTop)">
                                      <p:cBhvr>
                                        <p:cTn id="7" dur="500"/>
                                        <p:tgtEl>
                                          <p:spTgt spid="208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8899"/>
                                        </p:tgtEl>
                                        <p:attrNameLst>
                                          <p:attrName>style.visibility</p:attrName>
                                        </p:attrNameLst>
                                      </p:cBhvr>
                                      <p:to>
                                        <p:strVal val="visible"/>
                                      </p:to>
                                    </p:set>
                                    <p:animEffect transition="in" filter="slide(fromTop)">
                                      <p:cBhvr>
                                        <p:cTn id="12" dur="500"/>
                                        <p:tgtEl>
                                          <p:spTgt spid="2088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8903">
                                            <p:txEl>
                                              <p:pRg st="0" end="0"/>
                                            </p:txEl>
                                          </p:spTgt>
                                        </p:tgtEl>
                                        <p:attrNameLst>
                                          <p:attrName>style.visibility</p:attrName>
                                        </p:attrNameLst>
                                      </p:cBhvr>
                                      <p:to>
                                        <p:strVal val="visible"/>
                                      </p:to>
                                    </p:set>
                                    <p:animEffect transition="in" filter="slide(fromLeft)">
                                      <p:cBhvr>
                                        <p:cTn id="17" dur="500"/>
                                        <p:tgtEl>
                                          <p:spTgt spid="20890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8903">
                                            <p:txEl>
                                              <p:pRg st="1" end="1"/>
                                            </p:txEl>
                                          </p:spTgt>
                                        </p:tgtEl>
                                        <p:attrNameLst>
                                          <p:attrName>style.visibility</p:attrName>
                                        </p:attrNameLst>
                                      </p:cBhvr>
                                      <p:to>
                                        <p:strVal val="visible"/>
                                      </p:to>
                                    </p:set>
                                    <p:animEffect transition="in" filter="slide(fromLeft)">
                                      <p:cBhvr>
                                        <p:cTn id="22" dur="500"/>
                                        <p:tgtEl>
                                          <p:spTgt spid="208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utoUpdateAnimBg="0"/>
      <p:bldP spid="20890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4000" y="63500"/>
            <a:ext cx="8904288" cy="614363"/>
          </a:xfrm>
        </p:spPr>
        <p:txBody>
          <a:bodyPr/>
          <a:lstStyle/>
          <a:p>
            <a:pPr eaLnBrk="1" hangingPunct="1"/>
            <a:r>
              <a:rPr lang="uk-UA" altLang="ru-RU" smtClean="0"/>
              <a:t>Маркери, нумерація тощо</a:t>
            </a:r>
          </a:p>
        </p:txBody>
      </p:sp>
      <p:sp>
        <p:nvSpPr>
          <p:cNvPr id="39939"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Після відкриття документа та друкування тексту користувачу, безсумнівно, потрібно відформатувати текст.</a:t>
            </a:r>
          </a:p>
        </p:txBody>
      </p:sp>
      <p:sp>
        <p:nvSpPr>
          <p:cNvPr id="39940"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0949" name="Rectangle 5"/>
          <p:cNvSpPr>
            <a:spLocks noChangeArrowheads="1"/>
          </p:cNvSpPr>
          <p:nvPr/>
        </p:nvSpPr>
        <p:spPr bwMode="auto">
          <a:xfrm>
            <a:off x="254000" y="4019550"/>
            <a:ext cx="6419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Зокрема, зверніть увагу також на групу </a:t>
            </a:r>
            <a:r>
              <a:rPr lang="uk-UA" altLang="ru-RU" b="1">
                <a:solidFill>
                  <a:srgbClr val="FFCC00"/>
                </a:solidFill>
              </a:rPr>
              <a:t>Абзац</a:t>
            </a:r>
            <a:r>
              <a:rPr lang="uk-UA" altLang="ru-RU">
                <a:solidFill>
                  <a:srgbClr val="FFCC00"/>
                </a:solidFill>
              </a:rPr>
              <a:t>, зображену тут. Вона містить засоби створення маркованих списків, нумерації та багаторівневих списків. </a:t>
            </a:r>
          </a:p>
        </p:txBody>
      </p:sp>
      <p:pic>
        <p:nvPicPr>
          <p:cNvPr id="39942" name="Picture 6" descr="Група «Абзац» на вкладці «Основне»"/>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210951" name="Rectangle 7"/>
          <p:cNvSpPr>
            <a:spLocks noChangeArrowheads="1"/>
          </p:cNvSpPr>
          <p:nvPr/>
        </p:nvSpPr>
        <p:spPr bwMode="auto">
          <a:xfrm>
            <a:off x="254000" y="5068888"/>
            <a:ext cx="65627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Також у цій групі є команди відступів абзацу та вирівнювання тексту. </a:t>
            </a:r>
          </a:p>
        </p:txBody>
      </p:sp>
      <p:sp>
        <p:nvSpPr>
          <p:cNvPr id="399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0949">
                                            <p:txEl>
                                              <p:pRg st="0" end="0"/>
                                            </p:txEl>
                                          </p:spTgt>
                                        </p:tgtEl>
                                        <p:attrNameLst>
                                          <p:attrName>style.visibility</p:attrName>
                                        </p:attrNameLst>
                                      </p:cBhvr>
                                      <p:to>
                                        <p:strVal val="visible"/>
                                      </p:to>
                                    </p:set>
                                    <p:animEffect transition="in" filter="slide(fromLeft)">
                                      <p:cBhvr>
                                        <p:cTn id="7" dur="500"/>
                                        <p:tgtEl>
                                          <p:spTgt spid="2109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0951">
                                            <p:txEl>
                                              <p:pRg st="0" end="0"/>
                                            </p:txEl>
                                          </p:spTgt>
                                        </p:tgtEl>
                                        <p:attrNameLst>
                                          <p:attrName>style.visibility</p:attrName>
                                        </p:attrNameLst>
                                      </p:cBhvr>
                                      <p:to>
                                        <p:strVal val="visible"/>
                                      </p:to>
                                    </p:set>
                                    <p:animEffect transition="in" filter="slide(fromLeft)">
                                      <p:cBhvr>
                                        <p:cTn id="12" dur="500"/>
                                        <p:tgtEl>
                                          <p:spTgt spid="2109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build="p" autoUpdateAnimBg="0" advAuto="0"/>
      <p:bldP spid="2109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68288" y="63500"/>
            <a:ext cx="8904287" cy="614363"/>
          </a:xfrm>
        </p:spPr>
        <p:txBody>
          <a:bodyPr/>
          <a:lstStyle/>
          <a:p>
            <a:pPr eaLnBrk="1" hangingPunct="1"/>
            <a:r>
              <a:rPr lang="uk-UA" altLang="ru-RU" smtClean="0"/>
              <a:t>Як щодо стилів?</a:t>
            </a:r>
          </a:p>
        </p:txBody>
      </p:sp>
      <p:sp>
        <p:nvSpPr>
          <p:cNvPr id="94211" name="Rectangle 3"/>
          <p:cNvSpPr>
            <a:spLocks noChangeArrowheads="1"/>
          </p:cNvSpPr>
          <p:nvPr/>
        </p:nvSpPr>
        <p:spPr bwMode="auto">
          <a:xfrm>
            <a:off x="6119813" y="839788"/>
            <a:ext cx="26924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t>Якщо вас цікавить ефективніший та більш дієвий підхід, а не лише команди змінення шрифту на жирний і курсив,</a:t>
            </a:r>
          </a:p>
          <a:p>
            <a:pPr eaLnBrk="1" hangingPunct="1">
              <a:spcBef>
                <a:spcPct val="20000"/>
              </a:spcBef>
              <a:spcAft>
                <a:spcPct val="75000"/>
              </a:spcAft>
            </a:pPr>
            <a:r>
              <a:rPr lang="uk-UA" altLang="ru-RU"/>
              <a:t>потрібно навчитися використовувати стилі в новій версії Word.</a:t>
            </a:r>
          </a:p>
        </p:txBody>
      </p:sp>
      <p:sp>
        <p:nvSpPr>
          <p:cNvPr id="40964"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4218" name="Rectangle 10"/>
          <p:cNvSpPr>
            <a:spLocks noChangeArrowheads="1"/>
          </p:cNvSpPr>
          <p:nvPr/>
        </p:nvSpPr>
        <p:spPr bwMode="auto">
          <a:xfrm>
            <a:off x="268288" y="3994150"/>
            <a:ext cx="59261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Можна вибрати готовий </a:t>
            </a:r>
            <a:r>
              <a:rPr lang="uk-UA" altLang="ru-RU" b="1">
                <a:solidFill>
                  <a:srgbClr val="FFCC00"/>
                </a:solidFill>
              </a:rPr>
              <a:t>експрес-стиль</a:t>
            </a:r>
            <a:r>
              <a:rPr lang="uk-UA" altLang="ru-RU">
                <a:solidFill>
                  <a:srgbClr val="FFCC00"/>
                </a:solidFill>
              </a:rPr>
              <a:t> або застосувати власний стиль, розроблений раніше. </a:t>
            </a:r>
          </a:p>
        </p:txBody>
      </p:sp>
      <p:pic>
        <p:nvPicPr>
          <p:cNvPr id="94219" name="Picture 11" descr="Група «Стилі» на вкладці «Основне»"/>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409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slide(fromTop)">
                                      <p:cBhvr>
                                        <p:cTn id="7" dur="500"/>
                                        <p:tgtEl>
                                          <p:spTgt spid="94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slide(fromTop)">
                                      <p:cBhvr>
                                        <p:cTn id="12" dur="500"/>
                                        <p:tgtEl>
                                          <p:spTgt spid="94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slide(fromTop)">
                                      <p:cBhvr>
                                        <p:cTn id="17" dur="500"/>
                                        <p:tgtEl>
                                          <p:spTgt spid="942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4218">
                                            <p:txEl>
                                              <p:pRg st="0" end="0"/>
                                            </p:txEl>
                                          </p:spTgt>
                                        </p:tgtEl>
                                        <p:attrNameLst>
                                          <p:attrName>style.visibility</p:attrName>
                                        </p:attrNameLst>
                                      </p:cBhvr>
                                      <p:to>
                                        <p:strVal val="visible"/>
                                      </p:to>
                                    </p:set>
                                    <p:animEffect transition="in" filter="slide(fromLeft)">
                                      <p:cBhvr>
                                        <p:cTn id="22" dur="500"/>
                                        <p:tgtEl>
                                          <p:spTgt spid="94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268288" y="63500"/>
            <a:ext cx="8904287" cy="614363"/>
          </a:xfrm>
        </p:spPr>
        <p:txBody>
          <a:bodyPr/>
          <a:lstStyle/>
          <a:p>
            <a:pPr eaLnBrk="1" hangingPunct="1"/>
            <a:r>
              <a:rPr lang="uk-UA" altLang="ru-RU" smtClean="0"/>
              <a:t>Як щодо стилів?</a:t>
            </a:r>
          </a:p>
        </p:txBody>
      </p:sp>
      <p:sp>
        <p:nvSpPr>
          <p:cNvPr id="215043" name="Rectangle 3"/>
          <p:cNvSpPr>
            <a:spLocks noChangeArrowheads="1"/>
          </p:cNvSpPr>
          <p:nvPr/>
        </p:nvSpPr>
        <p:spPr bwMode="auto">
          <a:xfrm>
            <a:off x="6119813" y="839788"/>
            <a:ext cx="27447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Працюйте зі стилями на вкладці </a:t>
            </a:r>
            <a:r>
              <a:rPr lang="uk-UA" altLang="ru-RU" sz="2000" b="1"/>
              <a:t>Основне</a:t>
            </a:r>
            <a:r>
              <a:rPr lang="uk-UA" altLang="ru-RU" sz="2000"/>
              <a:t> у групі </a:t>
            </a:r>
            <a:r>
              <a:rPr lang="uk-UA" altLang="ru-RU" sz="2000" b="1"/>
              <a:t>Стилі</a:t>
            </a:r>
            <a:r>
              <a:rPr lang="uk-UA" altLang="ru-RU" sz="2000"/>
              <a:t>.</a:t>
            </a:r>
          </a:p>
        </p:txBody>
      </p:sp>
      <p:graphicFrame>
        <p:nvGraphicFramePr>
          <p:cNvPr id="215044" name="Object 4"/>
          <p:cNvGraphicFramePr>
            <a:graphicFrameLocks noChangeAspect="1"/>
          </p:cNvGraphicFramePr>
          <p:nvPr/>
        </p:nvGraphicFramePr>
        <p:xfrm>
          <a:off x="339725" y="4019550"/>
          <a:ext cx="269875" cy="303213"/>
        </p:xfrm>
        <a:graphic>
          <a:graphicData uri="http://schemas.openxmlformats.org/presentationml/2006/ole">
            <mc:AlternateContent xmlns:mc="http://schemas.openxmlformats.org/markup-compatibility/2006">
              <mc:Choice xmlns:v="urn:schemas-microsoft-com:vml" Requires="v">
                <p:oleObj spid="_x0000_s6156" name="Visio" r:id="rId4" imgW="270231" imgH="303063" progId="Visio.Drawing.11">
                  <p:embed/>
                </p:oleObj>
              </mc:Choice>
              <mc:Fallback>
                <p:oleObj name="Visio" r:id="rId4" imgW="270231" imgH="30306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019550"/>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Line 5"/>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5046" name="Rectangle 6"/>
          <p:cNvSpPr>
            <a:spLocks noChangeArrowheads="1"/>
          </p:cNvSpPr>
          <p:nvPr/>
        </p:nvSpPr>
        <p:spPr bwMode="auto">
          <a:xfrm>
            <a:off x="676275" y="3965575"/>
            <a:ext cx="7205663"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35000"/>
              </a:spcAft>
            </a:pPr>
            <a:r>
              <a:rPr lang="uk-UA" altLang="ru-RU" b="1">
                <a:solidFill>
                  <a:srgbClr val="FFCC00"/>
                </a:solidFill>
              </a:rPr>
              <a:t>Експрес-стилі</a:t>
            </a:r>
            <a:r>
              <a:rPr lang="uk-UA" altLang="ru-RU">
                <a:solidFill>
                  <a:srgbClr val="FFCC00"/>
                </a:solidFill>
              </a:rPr>
              <a:t> — це готові до використання та професійно розроблені, легкі та швидкі в застосуванні стилі; у цій версії Word вони набули нового вигляду. </a:t>
            </a:r>
          </a:p>
          <a:p>
            <a:pPr eaLnBrk="1" hangingPunct="1">
              <a:spcBef>
                <a:spcPct val="20000"/>
              </a:spcBef>
              <a:spcAft>
                <a:spcPct val="35000"/>
              </a:spcAft>
            </a:pPr>
            <a:r>
              <a:rPr lang="uk-UA" altLang="ru-RU">
                <a:solidFill>
                  <a:srgbClr val="FFCC00"/>
                </a:solidFill>
              </a:rPr>
              <a:t>Натисніть цю кнопку, щоб знайти ще кілька готових до використання експрес-стилів. </a:t>
            </a:r>
          </a:p>
          <a:p>
            <a:pPr eaLnBrk="1" hangingPunct="1">
              <a:spcBef>
                <a:spcPct val="20000"/>
              </a:spcBef>
              <a:spcAft>
                <a:spcPct val="35000"/>
              </a:spcAft>
            </a:pPr>
            <a:r>
              <a:rPr lang="uk-UA" altLang="ru-RU">
                <a:solidFill>
                  <a:srgbClr val="FFCC00"/>
                </a:solidFill>
              </a:rPr>
              <a:t>Клацніть запускач діалогового вікна, щоб відкрити область </a:t>
            </a:r>
            <a:r>
              <a:rPr lang="uk-UA" altLang="ru-RU" b="1">
                <a:solidFill>
                  <a:srgbClr val="FFCC00"/>
                </a:solidFill>
              </a:rPr>
              <a:t>Стилі</a:t>
            </a:r>
            <a:r>
              <a:rPr lang="uk-UA" altLang="ru-RU">
                <a:solidFill>
                  <a:srgbClr val="FFCC00"/>
                </a:solidFill>
              </a:rPr>
              <a:t>.</a:t>
            </a:r>
          </a:p>
        </p:txBody>
      </p:sp>
      <p:pic>
        <p:nvPicPr>
          <p:cNvPr id="6153" name="Picture 8" descr="Група «Стилі» на вкладці «Основне»"/>
          <p:cNvPicPr>
            <a:picLocks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350838" y="949325"/>
            <a:ext cx="5651500" cy="2849563"/>
          </a:xfrm>
          <a:noFill/>
        </p:spPr>
      </p:pic>
      <p:graphicFrame>
        <p:nvGraphicFramePr>
          <p:cNvPr id="215052" name="Object 12"/>
          <p:cNvGraphicFramePr>
            <a:graphicFrameLocks noChangeAspect="1"/>
          </p:cNvGraphicFramePr>
          <p:nvPr/>
        </p:nvGraphicFramePr>
        <p:xfrm>
          <a:off x="339725" y="4983163"/>
          <a:ext cx="269875" cy="303212"/>
        </p:xfrm>
        <a:graphic>
          <a:graphicData uri="http://schemas.openxmlformats.org/presentationml/2006/ole">
            <mc:AlternateContent xmlns:mc="http://schemas.openxmlformats.org/markup-compatibility/2006">
              <mc:Choice xmlns:v="urn:schemas-microsoft-com:vml" Requires="v">
                <p:oleObj spid="_x0000_s6157" name="Visio" r:id="rId7" imgW="270231" imgH="303063" progId="Visio.Drawing.11">
                  <p:embed/>
                </p:oleObj>
              </mc:Choice>
              <mc:Fallback>
                <p:oleObj name="Visio" r:id="rId7" imgW="270231" imgH="303063" progId="Visio.Drawing.11">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25" y="4983163"/>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53" name="Object 13"/>
          <p:cNvGraphicFramePr>
            <a:graphicFrameLocks noChangeAspect="1"/>
          </p:cNvGraphicFramePr>
          <p:nvPr/>
        </p:nvGraphicFramePr>
        <p:xfrm>
          <a:off x="339725" y="5673725"/>
          <a:ext cx="269875" cy="303213"/>
        </p:xfrm>
        <a:graphic>
          <a:graphicData uri="http://schemas.openxmlformats.org/presentationml/2006/ole">
            <mc:AlternateContent xmlns:mc="http://schemas.openxmlformats.org/markup-compatibility/2006">
              <mc:Choice xmlns:v="urn:schemas-microsoft-com:vml" Requires="v">
                <p:oleObj spid="_x0000_s6158" name="Visio" r:id="rId9" imgW="270231" imgH="303063" progId="Visio.Drawing.11">
                  <p:embed/>
                </p:oleObj>
              </mc:Choice>
              <mc:Fallback>
                <p:oleObj name="Visio" r:id="rId9" imgW="270231" imgH="303063" progId="Visio.Drawing.11">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 y="5673725"/>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54" name="Rectangle 14"/>
          <p:cNvSpPr>
            <a:spLocks noChangeArrowheads="1"/>
          </p:cNvSpPr>
          <p:nvPr/>
        </p:nvSpPr>
        <p:spPr bwMode="auto">
          <a:xfrm>
            <a:off x="6107113" y="2044700"/>
            <a:ext cx="274478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На рисунку показано, як отримати потрібні стилі. </a:t>
            </a:r>
          </a:p>
        </p:txBody>
      </p:sp>
      <p:sp>
        <p:nvSpPr>
          <p:cNvPr id="6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slide(fromTop)">
                                      <p:cBhvr>
                                        <p:cTn id="7" dur="500"/>
                                        <p:tgtEl>
                                          <p:spTgt spid="215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5054">
                                            <p:txEl>
                                              <p:pRg st="0" end="0"/>
                                            </p:txEl>
                                          </p:spTgt>
                                        </p:tgtEl>
                                        <p:attrNameLst>
                                          <p:attrName>style.visibility</p:attrName>
                                        </p:attrNameLst>
                                      </p:cBhvr>
                                      <p:to>
                                        <p:strVal val="visible"/>
                                      </p:to>
                                    </p:set>
                                    <p:animEffect transition="in" filter="slide(fromTop)">
                                      <p:cBhvr>
                                        <p:cTn id="12" dur="500"/>
                                        <p:tgtEl>
                                          <p:spTgt spid="2150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5044"/>
                                        </p:tgtEl>
                                        <p:attrNameLst>
                                          <p:attrName>style.visibility</p:attrName>
                                        </p:attrNameLst>
                                      </p:cBhvr>
                                      <p:to>
                                        <p:strVal val="visible"/>
                                      </p:to>
                                    </p:set>
                                    <p:animEffect transition="in" filter="dissolve">
                                      <p:cBhvr>
                                        <p:cTn id="17" dur="500"/>
                                        <p:tgtEl>
                                          <p:spTgt spid="215044"/>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15052"/>
                                        </p:tgtEl>
                                        <p:attrNameLst>
                                          <p:attrName>style.visibility</p:attrName>
                                        </p:attrNameLst>
                                      </p:cBhvr>
                                      <p:to>
                                        <p:strVal val="visible"/>
                                      </p:to>
                                    </p:set>
                                    <p:animEffect transition="in" filter="dissolve">
                                      <p:cBhvr>
                                        <p:cTn id="21" dur="500"/>
                                        <p:tgtEl>
                                          <p:spTgt spid="215052"/>
                                        </p:tgtEl>
                                      </p:cBhvr>
                                    </p:animEffect>
                                  </p:childTnLst>
                                </p:cTn>
                              </p:par>
                            </p:childTnLst>
                          </p:cTn>
                        </p:par>
                        <p:par>
                          <p:cTn id="22" fill="hold" nodeType="afterGroup">
                            <p:stCondLst>
                              <p:cond delay="1000"/>
                            </p:stCondLst>
                            <p:childTnLst>
                              <p:par>
                                <p:cTn id="23" presetID="9" presetClass="entr" presetSubtype="0" fill="hold" nodeType="afterEffect">
                                  <p:stCondLst>
                                    <p:cond delay="0"/>
                                  </p:stCondLst>
                                  <p:childTnLst>
                                    <p:set>
                                      <p:cBhvr>
                                        <p:cTn id="24" dur="1" fill="hold">
                                          <p:stCondLst>
                                            <p:cond delay="0"/>
                                          </p:stCondLst>
                                        </p:cTn>
                                        <p:tgtEl>
                                          <p:spTgt spid="215053"/>
                                        </p:tgtEl>
                                        <p:attrNameLst>
                                          <p:attrName>style.visibility</p:attrName>
                                        </p:attrNameLst>
                                      </p:cBhvr>
                                      <p:to>
                                        <p:strVal val="visible"/>
                                      </p:to>
                                    </p:set>
                                    <p:animEffect transition="in" filter="dissolve">
                                      <p:cBhvr>
                                        <p:cTn id="25" dur="500"/>
                                        <p:tgtEl>
                                          <p:spTgt spid="2150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15046">
                                            <p:txEl>
                                              <p:pRg st="0" end="0"/>
                                            </p:txEl>
                                          </p:spTgt>
                                        </p:tgtEl>
                                        <p:attrNameLst>
                                          <p:attrName>style.visibility</p:attrName>
                                        </p:attrNameLst>
                                      </p:cBhvr>
                                      <p:to>
                                        <p:strVal val="visible"/>
                                      </p:to>
                                    </p:set>
                                    <p:animEffect transition="in" filter="checkerboard(across)">
                                      <p:cBhvr>
                                        <p:cTn id="30" dur="500"/>
                                        <p:tgtEl>
                                          <p:spTgt spid="215046">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5046">
                                            <p:txEl>
                                              <p:pRg st="1" end="1"/>
                                            </p:txEl>
                                          </p:spTgt>
                                        </p:tgtEl>
                                        <p:attrNameLst>
                                          <p:attrName>style.visibility</p:attrName>
                                        </p:attrNameLst>
                                      </p:cBhvr>
                                      <p:to>
                                        <p:strVal val="visible"/>
                                      </p:to>
                                    </p:set>
                                    <p:animEffect transition="in" filter="checkerboard(across)">
                                      <p:cBhvr>
                                        <p:cTn id="35" dur="500"/>
                                        <p:tgtEl>
                                          <p:spTgt spid="215046">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15046">
                                            <p:txEl>
                                              <p:pRg st="2" end="2"/>
                                            </p:txEl>
                                          </p:spTgt>
                                        </p:tgtEl>
                                        <p:attrNameLst>
                                          <p:attrName>style.visibility</p:attrName>
                                        </p:attrNameLst>
                                      </p:cBhvr>
                                      <p:to>
                                        <p:strVal val="visible"/>
                                      </p:to>
                                    </p:set>
                                    <p:animEffect transition="in" filter="checkerboard(across)">
                                      <p:cBhvr>
                                        <p:cTn id="40" dur="500"/>
                                        <p:tgtEl>
                                          <p:spTgt spid="2150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advAuto="0"/>
      <p:bldP spid="215046" grpId="0" build="p" autoUpdateAnimBg="0"/>
      <p:bldP spid="21505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4000" y="63500"/>
            <a:ext cx="8904288" cy="614363"/>
          </a:xfrm>
        </p:spPr>
        <p:txBody>
          <a:bodyPr/>
          <a:lstStyle/>
          <a:p>
            <a:pPr eaLnBrk="1" hangingPunct="1"/>
            <a:r>
              <a:rPr lang="uk-UA" altLang="ru-RU" smtClean="0"/>
              <a:t>Формат за зразком</a:t>
            </a:r>
          </a:p>
        </p:txBody>
      </p:sp>
      <p:sp>
        <p:nvSpPr>
          <p:cNvPr id="217091"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Інша високошвидкісна команда форматування — це </a:t>
            </a:r>
            <a:r>
              <a:rPr lang="uk-UA" altLang="ru-RU" sz="2000" b="1"/>
              <a:t>Формат за зразком</a:t>
            </a:r>
            <a:r>
              <a:rPr lang="uk-UA" altLang="ru-RU" sz="2000"/>
              <a:t>. </a:t>
            </a:r>
          </a:p>
          <a:p>
            <a:pPr eaLnBrk="1" hangingPunct="1">
              <a:spcBef>
                <a:spcPct val="20000"/>
              </a:spcBef>
              <a:spcAft>
                <a:spcPct val="75000"/>
              </a:spcAft>
            </a:pPr>
            <a:r>
              <a:rPr lang="uk-UA" altLang="ru-RU" sz="2000"/>
              <a:t>Вона міститься з лівого краю вкладки </a:t>
            </a:r>
            <a:r>
              <a:rPr lang="uk-UA" altLang="ru-RU" sz="2000" b="1"/>
              <a:t>Основне</a:t>
            </a:r>
            <a:r>
              <a:rPr lang="uk-UA" altLang="ru-RU" sz="2000"/>
              <a:t>, у групі </a:t>
            </a:r>
            <a:r>
              <a:rPr lang="uk-UA" altLang="ru-RU" sz="2000" b="1"/>
              <a:t>Буфер обміну</a:t>
            </a:r>
            <a:r>
              <a:rPr lang="uk-UA" altLang="ru-RU" sz="2000"/>
              <a:t>. </a:t>
            </a:r>
          </a:p>
        </p:txBody>
      </p:sp>
      <p:sp>
        <p:nvSpPr>
          <p:cNvPr id="41988"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7095" name="Rectangle 7"/>
          <p:cNvSpPr>
            <a:spLocks noChangeArrowheads="1"/>
          </p:cNvSpPr>
          <p:nvPr/>
        </p:nvSpPr>
        <p:spPr bwMode="auto">
          <a:xfrm>
            <a:off x="254000" y="4019550"/>
            <a:ext cx="70977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Якщо ви ще не чули про засіб «Формат за зразком», пояснюємо: це зручний спосіб копіювання форматування з одного уривка тексту до іншого. </a:t>
            </a:r>
          </a:p>
          <a:p>
            <a:pPr eaLnBrk="1" hangingPunct="1">
              <a:spcBef>
                <a:spcPct val="20000"/>
              </a:spcBef>
              <a:spcAft>
                <a:spcPct val="75000"/>
              </a:spcAft>
            </a:pPr>
            <a:r>
              <a:rPr lang="uk-UA" altLang="ru-RU">
                <a:solidFill>
                  <a:srgbClr val="FFCC00"/>
                </a:solidFill>
              </a:rPr>
              <a:t>Щоб використати засіб «Формат за зразком», наведіть вказівник миші на текст того формату, який потрібно скопіювати, і натисніть кнопку </a:t>
            </a:r>
            <a:r>
              <a:rPr lang="uk-UA" altLang="ru-RU" b="1">
                <a:solidFill>
                  <a:srgbClr val="FFCC00"/>
                </a:solidFill>
              </a:rPr>
              <a:t>Формат за зразком</a:t>
            </a:r>
            <a:r>
              <a:rPr lang="uk-UA" altLang="ru-RU">
                <a:solidFill>
                  <a:srgbClr val="FFCC00"/>
                </a:solidFill>
              </a:rPr>
              <a:t>.</a:t>
            </a:r>
          </a:p>
        </p:txBody>
      </p:sp>
      <p:pic>
        <p:nvPicPr>
          <p:cNvPr id="217096" name="Picture 8" descr="Команда «Формат за зразком» у групі «Буфер обміну» на вкладці «Основне»"/>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419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17096"/>
                                        </p:tgtEl>
                                        <p:attrNameLst>
                                          <p:attrName>style.visibility</p:attrName>
                                        </p:attrNameLst>
                                      </p:cBhvr>
                                      <p:to>
                                        <p:strVal val="visible"/>
                                      </p:to>
                                    </p:set>
                                    <p:animEffect transition="in" filter="slide(fromTop)">
                                      <p:cBhvr>
                                        <p:cTn id="7" dur="500"/>
                                        <p:tgtEl>
                                          <p:spTgt spid="2170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Effect transition="in" filter="slide(fromTop)">
                                      <p:cBhvr>
                                        <p:cTn id="12" dur="500"/>
                                        <p:tgtEl>
                                          <p:spTgt spid="217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17091">
                                            <p:txEl>
                                              <p:pRg st="1" end="1"/>
                                            </p:txEl>
                                          </p:spTgt>
                                        </p:tgtEl>
                                        <p:attrNameLst>
                                          <p:attrName>style.visibility</p:attrName>
                                        </p:attrNameLst>
                                      </p:cBhvr>
                                      <p:to>
                                        <p:strVal val="visible"/>
                                      </p:to>
                                    </p:set>
                                    <p:animEffect transition="in" filter="slide(fromTop)">
                                      <p:cBhvr>
                                        <p:cTn id="17" dur="500"/>
                                        <p:tgtEl>
                                          <p:spTgt spid="2170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17095">
                                            <p:txEl>
                                              <p:pRg st="0" end="0"/>
                                            </p:txEl>
                                          </p:spTgt>
                                        </p:tgtEl>
                                        <p:attrNameLst>
                                          <p:attrName>style.visibility</p:attrName>
                                        </p:attrNameLst>
                                      </p:cBhvr>
                                      <p:to>
                                        <p:strVal val="visible"/>
                                      </p:to>
                                    </p:set>
                                    <p:animEffect transition="in" filter="slide(fromLeft)">
                                      <p:cBhvr>
                                        <p:cTn id="22" dur="500"/>
                                        <p:tgtEl>
                                          <p:spTgt spid="21709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17095">
                                            <p:txEl>
                                              <p:pRg st="1" end="1"/>
                                            </p:txEl>
                                          </p:spTgt>
                                        </p:tgtEl>
                                        <p:attrNameLst>
                                          <p:attrName>style.visibility</p:attrName>
                                        </p:attrNameLst>
                                      </p:cBhvr>
                                      <p:to>
                                        <p:strVal val="visible"/>
                                      </p:to>
                                    </p:set>
                                    <p:animEffect transition="in" filter="slide(fromLeft)">
                                      <p:cBhvr>
                                        <p:cTn id="27" dur="500"/>
                                        <p:tgtEl>
                                          <p:spTgt spid="2170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0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68288" y="63500"/>
            <a:ext cx="8904287" cy="614363"/>
          </a:xfrm>
        </p:spPr>
        <p:txBody>
          <a:bodyPr/>
          <a:lstStyle/>
          <a:p>
            <a:pPr eaLnBrk="1" hangingPunct="1"/>
            <a:r>
              <a:rPr lang="uk-UA" altLang="ru-RU" smtClean="0"/>
              <a:t>Вставлення рисунків, посилань і колонтитулів</a:t>
            </a:r>
          </a:p>
        </p:txBody>
      </p:sp>
      <p:sp>
        <p:nvSpPr>
          <p:cNvPr id="219139"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t>Щоб зробити текст дієвим і впливовим, у документі потрібно використовувати рисунки, картинки, діаграми або фігури.</a:t>
            </a:r>
          </a:p>
          <a:p>
            <a:pPr eaLnBrk="1" hangingPunct="1">
              <a:spcBef>
                <a:spcPct val="20000"/>
              </a:spcBef>
              <a:spcAft>
                <a:spcPct val="75000"/>
              </a:spcAft>
            </a:pPr>
            <a:r>
              <a:rPr lang="uk-UA" altLang="ru-RU" sz="1600"/>
              <a:t>На вкладці </a:t>
            </a:r>
            <a:r>
              <a:rPr lang="uk-UA" altLang="ru-RU" sz="1600" b="1"/>
              <a:t>Вставлення</a:t>
            </a:r>
            <a:r>
              <a:rPr lang="uk-UA" altLang="ru-RU" sz="1600"/>
              <a:t> міститься велика кількість засобів додавання інформації до документа.</a:t>
            </a:r>
          </a:p>
        </p:txBody>
      </p:sp>
      <p:sp>
        <p:nvSpPr>
          <p:cNvPr id="43012"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9143" name="Rectangle 7"/>
          <p:cNvSpPr>
            <a:spLocks noChangeArrowheads="1"/>
          </p:cNvSpPr>
          <p:nvPr/>
        </p:nvSpPr>
        <p:spPr bwMode="auto">
          <a:xfrm>
            <a:off x="268288" y="4019550"/>
            <a:ext cx="587375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І це не єдині команди на вкладці. Тут містяться також групи </a:t>
            </a:r>
            <a:r>
              <a:rPr lang="uk-UA" altLang="ru-RU" b="1">
                <a:solidFill>
                  <a:srgbClr val="FFCC00"/>
                </a:solidFill>
              </a:rPr>
              <a:t>Таблиці</a:t>
            </a:r>
            <a:r>
              <a:rPr lang="uk-UA" altLang="ru-RU">
                <a:solidFill>
                  <a:srgbClr val="FFCC00"/>
                </a:solidFill>
              </a:rPr>
              <a:t>, </a:t>
            </a:r>
            <a:r>
              <a:rPr lang="uk-UA" altLang="ru-RU" b="1">
                <a:solidFill>
                  <a:srgbClr val="FFCC00"/>
                </a:solidFill>
              </a:rPr>
              <a:t>Гіперпосилання</a:t>
            </a:r>
            <a:r>
              <a:rPr lang="uk-UA" altLang="ru-RU">
                <a:solidFill>
                  <a:srgbClr val="FFCC00"/>
                </a:solidFill>
              </a:rPr>
              <a:t> і </a:t>
            </a:r>
            <a:r>
              <a:rPr lang="uk-UA" altLang="ru-RU" b="1">
                <a:solidFill>
                  <a:srgbClr val="FFCC00"/>
                </a:solidFill>
              </a:rPr>
              <a:t>Колонтитули</a:t>
            </a:r>
            <a:r>
              <a:rPr lang="uk-UA" altLang="ru-RU">
                <a:solidFill>
                  <a:srgbClr val="FFCC00"/>
                </a:solidFill>
              </a:rPr>
              <a:t>.</a:t>
            </a:r>
          </a:p>
          <a:p>
            <a:pPr eaLnBrk="1" hangingPunct="1">
              <a:spcBef>
                <a:spcPct val="20000"/>
              </a:spcBef>
              <a:spcAft>
                <a:spcPct val="45000"/>
              </a:spcAft>
            </a:pPr>
            <a:r>
              <a:rPr lang="uk-UA" altLang="ru-RU">
                <a:solidFill>
                  <a:srgbClr val="FFCC00"/>
                </a:solidFill>
              </a:rPr>
              <a:t>І це ще не все. Тут не відображені, але готові до використання команди для номерів сторінок, написів і об'єктів WordArt. </a:t>
            </a:r>
          </a:p>
        </p:txBody>
      </p:sp>
      <p:pic>
        <p:nvPicPr>
          <p:cNvPr id="219144" name="Picture 8" descr="Вкладка «Вставлення» на стрічц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430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19144"/>
                                        </p:tgtEl>
                                        <p:attrNameLst>
                                          <p:attrName>style.visibility</p:attrName>
                                        </p:attrNameLst>
                                      </p:cBhvr>
                                      <p:to>
                                        <p:strVal val="visible"/>
                                      </p:to>
                                    </p:set>
                                    <p:animEffect transition="in" filter="slide(fromTop)">
                                      <p:cBhvr>
                                        <p:cTn id="7" dur="500"/>
                                        <p:tgtEl>
                                          <p:spTgt spid="219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Effect transition="in" filter="slide(fromTop)">
                                      <p:cBhvr>
                                        <p:cTn id="12" dur="500"/>
                                        <p:tgtEl>
                                          <p:spTgt spid="2191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19139">
                                            <p:txEl>
                                              <p:pRg st="1" end="1"/>
                                            </p:txEl>
                                          </p:spTgt>
                                        </p:tgtEl>
                                        <p:attrNameLst>
                                          <p:attrName>style.visibility</p:attrName>
                                        </p:attrNameLst>
                                      </p:cBhvr>
                                      <p:to>
                                        <p:strVal val="visible"/>
                                      </p:to>
                                    </p:set>
                                    <p:animEffect transition="in" filter="slide(fromTop)">
                                      <p:cBhvr>
                                        <p:cTn id="17" dur="500"/>
                                        <p:tgtEl>
                                          <p:spTgt spid="2191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19143">
                                            <p:txEl>
                                              <p:pRg st="0" end="0"/>
                                            </p:txEl>
                                          </p:spTgt>
                                        </p:tgtEl>
                                        <p:attrNameLst>
                                          <p:attrName>style.visibility</p:attrName>
                                        </p:attrNameLst>
                                      </p:cBhvr>
                                      <p:to>
                                        <p:strVal val="visible"/>
                                      </p:to>
                                    </p:set>
                                    <p:animEffect transition="in" filter="slide(fromLeft)">
                                      <p:cBhvr>
                                        <p:cTn id="22" dur="500"/>
                                        <p:tgtEl>
                                          <p:spTgt spid="21914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19143">
                                            <p:txEl>
                                              <p:pRg st="1" end="1"/>
                                            </p:txEl>
                                          </p:spTgt>
                                        </p:tgtEl>
                                        <p:attrNameLst>
                                          <p:attrName>style.visibility</p:attrName>
                                        </p:attrNameLst>
                                      </p:cBhvr>
                                      <p:to>
                                        <p:strVal val="visible"/>
                                      </p:to>
                                    </p:set>
                                    <p:animEffect transition="in" filter="slide(fromLeft)">
                                      <p:cBhvr>
                                        <p:cTn id="27" dur="500"/>
                                        <p:tgtEl>
                                          <p:spTgt spid="2191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P spid="21914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68288" y="63500"/>
            <a:ext cx="8904287" cy="614363"/>
          </a:xfrm>
        </p:spPr>
        <p:txBody>
          <a:bodyPr/>
          <a:lstStyle/>
          <a:p>
            <a:pPr eaLnBrk="1" hangingPunct="1"/>
            <a:r>
              <a:rPr lang="uk-UA" altLang="ru-RU" smtClean="0"/>
              <a:t>Масштаб</a:t>
            </a:r>
          </a:p>
        </p:txBody>
      </p:sp>
      <p:sp>
        <p:nvSpPr>
          <p:cNvPr id="221187"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Після вставлення об'єкта потрібно уважніше роздивитися його деталі. </a:t>
            </a:r>
          </a:p>
          <a:p>
            <a:pPr eaLnBrk="1" hangingPunct="1">
              <a:spcBef>
                <a:spcPct val="20000"/>
              </a:spcBef>
              <a:spcAft>
                <a:spcPct val="75000"/>
              </a:spcAft>
            </a:pPr>
            <a:r>
              <a:rPr lang="uk-UA" altLang="ru-RU" sz="2000"/>
              <a:t>Тому, безсумнівно, потрібно знати, де регулюється масштаб.</a:t>
            </a:r>
          </a:p>
        </p:txBody>
      </p:sp>
      <p:sp>
        <p:nvSpPr>
          <p:cNvPr id="44036"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1191" name="Rectangle 7"/>
          <p:cNvSpPr>
            <a:spLocks noChangeArrowheads="1"/>
          </p:cNvSpPr>
          <p:nvPr/>
        </p:nvSpPr>
        <p:spPr bwMode="auto">
          <a:xfrm>
            <a:off x="268288" y="4019550"/>
            <a:ext cx="5934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Знайдіть значення масштабу у правому нижньому кутку вікна. Для збільшення перетягніть повзунок праворуч, а для зменшення — ліворуч. </a:t>
            </a:r>
            <a:endParaRPr lang="uk-UA" altLang="ru-RU" i="1"/>
          </a:p>
          <a:p>
            <a:pPr eaLnBrk="1" hangingPunct="1">
              <a:spcBef>
                <a:spcPct val="20000"/>
              </a:spcBef>
            </a:pPr>
            <a:endParaRPr lang="uk-UA" altLang="ru-RU" i="1"/>
          </a:p>
        </p:txBody>
      </p:sp>
      <p:pic>
        <p:nvPicPr>
          <p:cNvPr id="221192" name="Picture 8" descr="Засоби масштабування"/>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39800"/>
            <a:ext cx="5651500" cy="2611438"/>
          </a:xfrm>
          <a:noFill/>
        </p:spPr>
      </p:pic>
      <p:sp>
        <p:nvSpPr>
          <p:cNvPr id="440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21192"/>
                                        </p:tgtEl>
                                        <p:attrNameLst>
                                          <p:attrName>style.visibility</p:attrName>
                                        </p:attrNameLst>
                                      </p:cBhvr>
                                      <p:to>
                                        <p:strVal val="visible"/>
                                      </p:to>
                                    </p:set>
                                    <p:animEffect transition="in" filter="slide(fromTop)">
                                      <p:cBhvr>
                                        <p:cTn id="7" dur="500"/>
                                        <p:tgtEl>
                                          <p:spTgt spid="2211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slide(fromTop)">
                                      <p:cBhvr>
                                        <p:cTn id="12" dur="500"/>
                                        <p:tgtEl>
                                          <p:spTgt spid="221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1187">
                                            <p:txEl>
                                              <p:pRg st="1" end="1"/>
                                            </p:txEl>
                                          </p:spTgt>
                                        </p:tgtEl>
                                        <p:attrNameLst>
                                          <p:attrName>style.visibility</p:attrName>
                                        </p:attrNameLst>
                                      </p:cBhvr>
                                      <p:to>
                                        <p:strVal val="visible"/>
                                      </p:to>
                                    </p:set>
                                    <p:animEffect transition="in" filter="slide(fromTop)">
                                      <p:cBhvr>
                                        <p:cTn id="17" dur="500"/>
                                        <p:tgtEl>
                                          <p:spTgt spid="221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1191">
                                            <p:txEl>
                                              <p:pRg st="0" end="0"/>
                                            </p:txEl>
                                          </p:spTgt>
                                        </p:tgtEl>
                                        <p:attrNameLst>
                                          <p:attrName>style.visibility</p:attrName>
                                        </p:attrNameLst>
                                      </p:cBhvr>
                                      <p:to>
                                        <p:strVal val="visible"/>
                                      </p:to>
                                    </p:set>
                                    <p:animEffect transition="in" filter="slide(fromLeft)">
                                      <p:cBhvr>
                                        <p:cTn id="22" dur="500"/>
                                        <p:tgtEl>
                                          <p:spTgt spid="221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P spid="22119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68288" y="63500"/>
            <a:ext cx="8904287" cy="614363"/>
          </a:xfrm>
        </p:spPr>
        <p:txBody>
          <a:bodyPr/>
          <a:lstStyle/>
          <a:p>
            <a:pPr eaLnBrk="1" hangingPunct="1"/>
            <a:r>
              <a:rPr lang="uk-UA" altLang="ru-RU" smtClean="0"/>
              <a:t>Перевірка правопису та граматики</a:t>
            </a:r>
          </a:p>
        </p:txBody>
      </p:sp>
      <p:sp>
        <p:nvSpPr>
          <p:cNvPr id="223235"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t>Не робіть помилок!</a:t>
            </a:r>
          </a:p>
          <a:p>
            <a:pPr eaLnBrk="1" hangingPunct="1">
              <a:spcBef>
                <a:spcPct val="20000"/>
              </a:spcBef>
              <a:spcAft>
                <a:spcPct val="75000"/>
              </a:spcAft>
            </a:pPr>
            <a:r>
              <a:rPr lang="uk-UA" altLang="ru-RU"/>
              <a:t>Після завершення роботи над документом потрібно перевірити правопис і граматику перед його друком або надсиланням електронною поштою. </a:t>
            </a:r>
          </a:p>
        </p:txBody>
      </p:sp>
      <p:sp>
        <p:nvSpPr>
          <p:cNvPr id="45060"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3239" name="Rectangle 7"/>
          <p:cNvSpPr>
            <a:spLocks noChangeArrowheads="1"/>
          </p:cNvSpPr>
          <p:nvPr/>
        </p:nvSpPr>
        <p:spPr bwMode="auto">
          <a:xfrm>
            <a:off x="268288" y="4019550"/>
            <a:ext cx="57626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Команда </a:t>
            </a:r>
            <a:r>
              <a:rPr lang="uk-UA" altLang="ru-RU" b="1">
                <a:solidFill>
                  <a:srgbClr val="FFCC00"/>
                </a:solidFill>
              </a:rPr>
              <a:t>Правопис і граматика</a:t>
            </a:r>
            <a:r>
              <a:rPr lang="uk-UA" altLang="ru-RU">
                <a:solidFill>
                  <a:srgbClr val="FFCC00"/>
                </a:solidFill>
              </a:rPr>
              <a:t> міститься на вкладці </a:t>
            </a:r>
            <a:r>
              <a:rPr lang="uk-UA" altLang="ru-RU" b="1">
                <a:solidFill>
                  <a:srgbClr val="FFCC00"/>
                </a:solidFill>
              </a:rPr>
              <a:t>Рецензування</a:t>
            </a:r>
            <a:r>
              <a:rPr lang="uk-UA" altLang="ru-RU">
                <a:solidFill>
                  <a:srgbClr val="FFCC00"/>
                </a:solidFill>
              </a:rPr>
              <a:t>, оскільки ця справа є частиною рецензування вашої роботи. </a:t>
            </a:r>
          </a:p>
          <a:p>
            <a:pPr eaLnBrk="1" hangingPunct="1">
              <a:spcBef>
                <a:spcPct val="20000"/>
              </a:spcBef>
              <a:spcAft>
                <a:spcPct val="75000"/>
              </a:spcAft>
            </a:pPr>
            <a:r>
              <a:rPr lang="uk-UA" altLang="ru-RU">
                <a:solidFill>
                  <a:srgbClr val="FFCC00"/>
                </a:solidFill>
              </a:rPr>
              <a:t>Знайдіть її з лівого краю, у групі </a:t>
            </a:r>
            <a:r>
              <a:rPr lang="uk-UA" altLang="ru-RU" b="1">
                <a:solidFill>
                  <a:srgbClr val="FFCC00"/>
                </a:solidFill>
              </a:rPr>
              <a:t>Правопис</a:t>
            </a:r>
            <a:r>
              <a:rPr lang="uk-UA" altLang="ru-RU">
                <a:solidFill>
                  <a:srgbClr val="FFCC00"/>
                </a:solidFill>
              </a:rPr>
              <a:t>.</a:t>
            </a:r>
          </a:p>
        </p:txBody>
      </p:sp>
      <p:pic>
        <p:nvPicPr>
          <p:cNvPr id="223242" name="Picture 10" descr="Вкладка «Рецензування» на стрічц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1125538"/>
            <a:ext cx="5651500" cy="2497137"/>
          </a:xfrm>
          <a:noFill/>
        </p:spPr>
      </p:pic>
      <p:sp>
        <p:nvSpPr>
          <p:cNvPr id="450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23242"/>
                                        </p:tgtEl>
                                        <p:attrNameLst>
                                          <p:attrName>style.visibility</p:attrName>
                                        </p:attrNameLst>
                                      </p:cBhvr>
                                      <p:to>
                                        <p:strVal val="visible"/>
                                      </p:to>
                                    </p:set>
                                    <p:animEffect transition="in" filter="slide(fromTop)">
                                      <p:cBhvr>
                                        <p:cTn id="7" dur="500"/>
                                        <p:tgtEl>
                                          <p:spTgt spid="223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3235">
                                            <p:txEl>
                                              <p:pRg st="0" end="0"/>
                                            </p:txEl>
                                          </p:spTgt>
                                        </p:tgtEl>
                                        <p:attrNameLst>
                                          <p:attrName>style.visibility</p:attrName>
                                        </p:attrNameLst>
                                      </p:cBhvr>
                                      <p:to>
                                        <p:strVal val="visible"/>
                                      </p:to>
                                    </p:set>
                                    <p:animEffect transition="in" filter="slide(fromTop)">
                                      <p:cBhvr>
                                        <p:cTn id="12" dur="500"/>
                                        <p:tgtEl>
                                          <p:spTgt spid="2232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3235">
                                            <p:txEl>
                                              <p:pRg st="1" end="1"/>
                                            </p:txEl>
                                          </p:spTgt>
                                        </p:tgtEl>
                                        <p:attrNameLst>
                                          <p:attrName>style.visibility</p:attrName>
                                        </p:attrNameLst>
                                      </p:cBhvr>
                                      <p:to>
                                        <p:strVal val="visible"/>
                                      </p:to>
                                    </p:set>
                                    <p:animEffect transition="in" filter="slide(fromTop)">
                                      <p:cBhvr>
                                        <p:cTn id="17" dur="500"/>
                                        <p:tgtEl>
                                          <p:spTgt spid="2232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3239">
                                            <p:txEl>
                                              <p:pRg st="0" end="0"/>
                                            </p:txEl>
                                          </p:spTgt>
                                        </p:tgtEl>
                                        <p:attrNameLst>
                                          <p:attrName>style.visibility</p:attrName>
                                        </p:attrNameLst>
                                      </p:cBhvr>
                                      <p:to>
                                        <p:strVal val="visible"/>
                                      </p:to>
                                    </p:set>
                                    <p:animEffect transition="in" filter="slide(fromLeft)">
                                      <p:cBhvr>
                                        <p:cTn id="22" dur="500"/>
                                        <p:tgtEl>
                                          <p:spTgt spid="22323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23239">
                                            <p:txEl>
                                              <p:pRg st="1" end="1"/>
                                            </p:txEl>
                                          </p:spTgt>
                                        </p:tgtEl>
                                        <p:attrNameLst>
                                          <p:attrName>style.visibility</p:attrName>
                                        </p:attrNameLst>
                                      </p:cBhvr>
                                      <p:to>
                                        <p:strVal val="visible"/>
                                      </p:to>
                                    </p:set>
                                    <p:animEffect transition="in" filter="slide(fromLeft)">
                                      <p:cBhvr>
                                        <p:cTn id="27" dur="500"/>
                                        <p:tgtEl>
                                          <p:spTgt spid="2232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P spid="2232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2888" y="73025"/>
            <a:ext cx="8229600" cy="609600"/>
          </a:xfrm>
        </p:spPr>
        <p:txBody>
          <a:bodyPr/>
          <a:lstStyle/>
          <a:p>
            <a:pPr eaLnBrk="1" hangingPunct="1"/>
            <a:r>
              <a:rPr lang="uk-UA" altLang="ru-RU" smtClean="0"/>
              <a:t>Цілі курсу			</a:t>
            </a:r>
          </a:p>
        </p:txBody>
      </p:sp>
      <p:sp>
        <p:nvSpPr>
          <p:cNvPr id="16387" name="Rectangle 3"/>
          <p:cNvSpPr>
            <a:spLocks noGrp="1" noChangeArrowheads="1"/>
          </p:cNvSpPr>
          <p:nvPr>
            <p:ph type="body" idx="1"/>
          </p:nvPr>
        </p:nvSpPr>
        <p:spPr>
          <a:xfrm>
            <a:off x="257175" y="836613"/>
            <a:ext cx="8431213" cy="4659312"/>
          </a:xfrm>
        </p:spPr>
        <p:txBody>
          <a:bodyPr/>
          <a:lstStyle/>
          <a:p>
            <a:pPr marL="233363" indent="-233363" eaLnBrk="1" hangingPunct="1">
              <a:spcAft>
                <a:spcPct val="75000"/>
              </a:spcAft>
              <a:buClr>
                <a:srgbClr val="FF9900"/>
              </a:buClr>
              <a:buFontTx/>
              <a:buChar char="•"/>
            </a:pPr>
            <a:r>
              <a:rPr lang="uk-UA" altLang="ru-RU" sz="2400" smtClean="0"/>
              <a:t>Навчитися працювати зі стрічкою — новою функцією, яка робить роботу з Word простішою, ніж будь-коли.</a:t>
            </a:r>
          </a:p>
          <a:p>
            <a:pPr marL="233363" indent="-233363" eaLnBrk="1" hangingPunct="1">
              <a:spcAft>
                <a:spcPct val="75000"/>
              </a:spcAft>
              <a:buClr>
                <a:srgbClr val="FF9900"/>
              </a:buClr>
              <a:buFontTx/>
              <a:buChar char="•"/>
            </a:pPr>
            <a:r>
              <a:rPr lang="uk-UA" altLang="ru-RU" sz="2400" smtClean="0"/>
              <a:t>Знаходити повсякденні, найуживаніші команди, потрібні для виконання роботи.</a:t>
            </a:r>
          </a:p>
          <a:p>
            <a:pPr marL="233363" indent="-233363" eaLnBrk="1" hangingPunct="1">
              <a:spcAft>
                <a:spcPct val="75000"/>
              </a:spcAft>
              <a:buClr>
                <a:srgbClr val="FF9900"/>
              </a:buClr>
              <a:buFontTx/>
              <a:buChar char="•"/>
            </a:pPr>
            <a:r>
              <a:rPr lang="uk-UA" altLang="ru-RU" sz="2400" smtClean="0"/>
              <a:t>Використовувати новий формат файлів Word у найкращий для вас спосіб.</a:t>
            </a:r>
          </a:p>
          <a:p>
            <a:pPr lvl="1" eaLnBrk="1" hangingPunct="1">
              <a:spcAft>
                <a:spcPct val="75000"/>
              </a:spcAft>
            </a:pPr>
            <a:endParaRPr lang="uk-UA" altLang="ru-RU" sz="2400" smtClean="0"/>
          </a:p>
          <a:p>
            <a:pPr marL="233363" indent="-233363" eaLnBrk="1" hangingPunct="1">
              <a:spcAft>
                <a:spcPct val="75000"/>
              </a:spcAft>
              <a:buClr>
                <a:srgbClr val="FF9900"/>
              </a:buClr>
              <a:buFontTx/>
              <a:buChar char="•"/>
            </a:pPr>
            <a:endParaRPr lang="uk-UA" altLang="ru-RU" sz="2400" smtClean="0"/>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4000" y="63500"/>
            <a:ext cx="8904288" cy="614363"/>
          </a:xfrm>
        </p:spPr>
        <p:txBody>
          <a:bodyPr/>
          <a:lstStyle/>
          <a:p>
            <a:pPr eaLnBrk="1" hangingPunct="1"/>
            <a:r>
              <a:rPr lang="uk-UA" altLang="ru-RU" smtClean="0"/>
              <a:t>Готово до друку?</a:t>
            </a:r>
          </a:p>
        </p:txBody>
      </p:sp>
      <p:sp>
        <p:nvSpPr>
          <p:cNvPr id="225283"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Усе готово до друку, чи не так?</a:t>
            </a:r>
          </a:p>
          <a:p>
            <a:pPr eaLnBrk="1" hangingPunct="1">
              <a:spcBef>
                <a:spcPct val="20000"/>
              </a:spcBef>
              <a:spcAft>
                <a:spcPct val="75000"/>
              </a:spcAft>
            </a:pPr>
            <a:r>
              <a:rPr lang="uk-UA" altLang="ru-RU" sz="2000"/>
              <a:t>Спочатку доцільно перевірити, як розташовано сторінки.</a:t>
            </a:r>
          </a:p>
          <a:p>
            <a:pPr eaLnBrk="1" hangingPunct="1">
              <a:spcBef>
                <a:spcPct val="20000"/>
              </a:spcBef>
              <a:spcAft>
                <a:spcPct val="75000"/>
              </a:spcAft>
            </a:pPr>
            <a:endParaRPr lang="uk-UA" altLang="ru-RU" sz="2000"/>
          </a:p>
        </p:txBody>
      </p:sp>
      <p:sp>
        <p:nvSpPr>
          <p:cNvPr id="46084"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287" name="Rectangle 7"/>
          <p:cNvSpPr>
            <a:spLocks noChangeArrowheads="1"/>
          </p:cNvSpPr>
          <p:nvPr/>
        </p:nvSpPr>
        <p:spPr bwMode="auto">
          <a:xfrm>
            <a:off x="254000" y="4019550"/>
            <a:ext cx="61658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Усе потрібне для цього є на вкладці </a:t>
            </a:r>
            <a:r>
              <a:rPr lang="uk-UA" altLang="ru-RU" b="1">
                <a:solidFill>
                  <a:srgbClr val="FFCC00"/>
                </a:solidFill>
              </a:rPr>
              <a:t>Розмітка сторінки</a:t>
            </a:r>
            <a:r>
              <a:rPr lang="uk-UA" altLang="ru-RU">
                <a:solidFill>
                  <a:srgbClr val="FFCC00"/>
                </a:solidFill>
              </a:rPr>
              <a:t>. </a:t>
            </a:r>
          </a:p>
          <a:p>
            <a:pPr eaLnBrk="1" hangingPunct="1">
              <a:spcBef>
                <a:spcPct val="20000"/>
              </a:spcBef>
              <a:spcAft>
                <a:spcPct val="75000"/>
              </a:spcAft>
            </a:pPr>
            <a:r>
              <a:rPr lang="uk-UA" altLang="ru-RU">
                <a:solidFill>
                  <a:srgbClr val="FFCC00"/>
                </a:solidFill>
              </a:rPr>
              <a:t>Група </a:t>
            </a:r>
            <a:r>
              <a:rPr lang="uk-UA" altLang="ru-RU" b="1">
                <a:solidFill>
                  <a:srgbClr val="FFCC00"/>
                </a:solidFill>
              </a:rPr>
              <a:t>Параметри сторінки</a:t>
            </a:r>
            <a:r>
              <a:rPr lang="uk-UA" altLang="ru-RU">
                <a:solidFill>
                  <a:srgbClr val="FFCC00"/>
                </a:solidFill>
              </a:rPr>
              <a:t> містить команди </a:t>
            </a:r>
            <a:r>
              <a:rPr lang="uk-UA" altLang="ru-RU" b="1">
                <a:solidFill>
                  <a:srgbClr val="FFCC00"/>
                </a:solidFill>
              </a:rPr>
              <a:t>Розмір</a:t>
            </a:r>
            <a:r>
              <a:rPr lang="uk-UA" altLang="ru-RU">
                <a:solidFill>
                  <a:srgbClr val="FFCC00"/>
                </a:solidFill>
              </a:rPr>
              <a:t> </a:t>
            </a:r>
            <a:r>
              <a:rPr lang="en-US" altLang="ru-RU">
                <a:solidFill>
                  <a:srgbClr val="FFCC00"/>
                </a:solidFill>
              </a:rPr>
              <a:t/>
            </a:r>
            <a:br>
              <a:rPr lang="en-US" altLang="ru-RU">
                <a:solidFill>
                  <a:srgbClr val="FFCC00"/>
                </a:solidFill>
              </a:rPr>
            </a:br>
            <a:r>
              <a:rPr lang="uk-UA" altLang="ru-RU">
                <a:solidFill>
                  <a:srgbClr val="FFCC00"/>
                </a:solidFill>
              </a:rPr>
              <a:t>(з форматами Letter, A4 тощо), </a:t>
            </a:r>
            <a:r>
              <a:rPr lang="uk-UA" altLang="ru-RU" b="1">
                <a:solidFill>
                  <a:srgbClr val="FFCC00"/>
                </a:solidFill>
              </a:rPr>
              <a:t>Орієнтація</a:t>
            </a:r>
            <a:r>
              <a:rPr lang="uk-UA" altLang="ru-RU">
                <a:solidFill>
                  <a:srgbClr val="FFCC00"/>
                </a:solidFill>
              </a:rPr>
              <a:t> (книжкова </a:t>
            </a:r>
            <a:r>
              <a:rPr lang="en-US" altLang="ru-RU">
                <a:solidFill>
                  <a:srgbClr val="FFCC00"/>
                </a:solidFill>
              </a:rPr>
              <a:t/>
            </a:r>
            <a:br>
              <a:rPr lang="en-US" altLang="ru-RU">
                <a:solidFill>
                  <a:srgbClr val="FFCC00"/>
                </a:solidFill>
              </a:rPr>
            </a:br>
            <a:r>
              <a:rPr lang="uk-UA" altLang="ru-RU">
                <a:solidFill>
                  <a:srgbClr val="FFCC00"/>
                </a:solidFill>
              </a:rPr>
              <a:t>та альбомна) і </a:t>
            </a:r>
            <a:r>
              <a:rPr lang="uk-UA" altLang="ru-RU" b="1">
                <a:solidFill>
                  <a:srgbClr val="FFCC00"/>
                </a:solidFill>
              </a:rPr>
              <a:t>Поля</a:t>
            </a:r>
            <a:r>
              <a:rPr lang="uk-UA" altLang="ru-RU">
                <a:solidFill>
                  <a:srgbClr val="FFCC00"/>
                </a:solidFill>
              </a:rPr>
              <a:t>.</a:t>
            </a:r>
          </a:p>
        </p:txBody>
      </p:sp>
      <p:pic>
        <p:nvPicPr>
          <p:cNvPr id="225288" name="Picture 8" descr="Вкладка «Розмітка сторінки» на стрічц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460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25288"/>
                                        </p:tgtEl>
                                        <p:attrNameLst>
                                          <p:attrName>style.visibility</p:attrName>
                                        </p:attrNameLst>
                                      </p:cBhvr>
                                      <p:to>
                                        <p:strVal val="visible"/>
                                      </p:to>
                                    </p:set>
                                    <p:animEffect transition="in" filter="slide(fromTop)">
                                      <p:cBhvr>
                                        <p:cTn id="7" dur="500"/>
                                        <p:tgtEl>
                                          <p:spTgt spid="2252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5283">
                                            <p:txEl>
                                              <p:pRg st="0" end="0"/>
                                            </p:txEl>
                                          </p:spTgt>
                                        </p:tgtEl>
                                        <p:attrNameLst>
                                          <p:attrName>style.visibility</p:attrName>
                                        </p:attrNameLst>
                                      </p:cBhvr>
                                      <p:to>
                                        <p:strVal val="visible"/>
                                      </p:to>
                                    </p:set>
                                    <p:animEffect transition="in" filter="slide(fromTop)">
                                      <p:cBhvr>
                                        <p:cTn id="12" dur="500"/>
                                        <p:tgtEl>
                                          <p:spTgt spid="2252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5283">
                                            <p:txEl>
                                              <p:pRg st="1" end="1"/>
                                            </p:txEl>
                                          </p:spTgt>
                                        </p:tgtEl>
                                        <p:attrNameLst>
                                          <p:attrName>style.visibility</p:attrName>
                                        </p:attrNameLst>
                                      </p:cBhvr>
                                      <p:to>
                                        <p:strVal val="visible"/>
                                      </p:to>
                                    </p:set>
                                    <p:animEffect transition="in" filter="slide(fromTop)">
                                      <p:cBhvr>
                                        <p:cTn id="17" dur="500"/>
                                        <p:tgtEl>
                                          <p:spTgt spid="2252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5287">
                                            <p:txEl>
                                              <p:pRg st="0" end="0"/>
                                            </p:txEl>
                                          </p:spTgt>
                                        </p:tgtEl>
                                        <p:attrNameLst>
                                          <p:attrName>style.visibility</p:attrName>
                                        </p:attrNameLst>
                                      </p:cBhvr>
                                      <p:to>
                                        <p:strVal val="visible"/>
                                      </p:to>
                                    </p:set>
                                    <p:animEffect transition="in" filter="slide(fromLeft)">
                                      <p:cBhvr>
                                        <p:cTn id="22" dur="500"/>
                                        <p:tgtEl>
                                          <p:spTgt spid="22528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25287">
                                            <p:txEl>
                                              <p:pRg st="1" end="1"/>
                                            </p:txEl>
                                          </p:spTgt>
                                        </p:tgtEl>
                                        <p:attrNameLst>
                                          <p:attrName>style.visibility</p:attrName>
                                        </p:attrNameLst>
                                      </p:cBhvr>
                                      <p:to>
                                        <p:strVal val="visible"/>
                                      </p:to>
                                    </p:set>
                                    <p:animEffect transition="in" filter="slide(fromLeft)">
                                      <p:cBhvr>
                                        <p:cTn id="27" dur="500"/>
                                        <p:tgtEl>
                                          <p:spTgt spid="2252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P spid="22528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54000" y="63500"/>
            <a:ext cx="8904288" cy="614363"/>
          </a:xfrm>
        </p:spPr>
        <p:txBody>
          <a:bodyPr/>
          <a:lstStyle/>
          <a:p>
            <a:pPr eaLnBrk="1" hangingPunct="1"/>
            <a:r>
              <a:rPr lang="uk-UA" altLang="ru-RU" smtClean="0"/>
              <a:t>Так, готово до друку</a:t>
            </a:r>
          </a:p>
        </p:txBody>
      </p:sp>
      <p:sp>
        <p:nvSpPr>
          <p:cNvPr id="98307"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Коли все дійсно буде готове до друку, поверніться до кнопки </a:t>
            </a:r>
            <a:r>
              <a:rPr lang="uk-UA" altLang="ru-RU" sz="2000" b="1"/>
              <a:t>Microsoft Office</a:t>
            </a:r>
            <a:r>
              <a:rPr lang="uk-UA" altLang="ru-RU" sz="2000"/>
              <a:t>. </a:t>
            </a:r>
          </a:p>
        </p:txBody>
      </p:sp>
      <p:graphicFrame>
        <p:nvGraphicFramePr>
          <p:cNvPr id="98308" name="Object 4"/>
          <p:cNvGraphicFramePr>
            <a:graphicFrameLocks noChangeAspect="1"/>
          </p:cNvGraphicFramePr>
          <p:nvPr/>
        </p:nvGraphicFramePr>
        <p:xfrm>
          <a:off x="339725" y="4535488"/>
          <a:ext cx="269875" cy="303212"/>
        </p:xfrm>
        <a:graphic>
          <a:graphicData uri="http://schemas.openxmlformats.org/presentationml/2006/ole">
            <mc:AlternateContent xmlns:mc="http://schemas.openxmlformats.org/markup-compatibility/2006">
              <mc:Choice xmlns:v="urn:schemas-microsoft-com:vml" Requires="v">
                <p:oleObj spid="_x0000_s7178" name="Visio" r:id="rId4" imgW="270231" imgH="303063" progId="Visio.Drawing.11">
                  <p:embed/>
                </p:oleObj>
              </mc:Choice>
              <mc:Fallback>
                <p:oleObj name="Visio" r:id="rId4" imgW="270231" imgH="30306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5354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8313" name="Rectangle 9"/>
          <p:cNvSpPr>
            <a:spLocks noChangeArrowheads="1"/>
          </p:cNvSpPr>
          <p:nvPr/>
        </p:nvSpPr>
        <p:spPr bwMode="auto">
          <a:xfrm>
            <a:off x="676275" y="4502150"/>
            <a:ext cx="56689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a:solidFill>
                  <a:srgbClr val="FFCC00"/>
                </a:solidFill>
              </a:rPr>
              <a:t>Просто вибравши команду </a:t>
            </a:r>
            <a:r>
              <a:rPr lang="uk-UA" altLang="ru-RU" b="1">
                <a:solidFill>
                  <a:srgbClr val="FFCC00"/>
                </a:solidFill>
              </a:rPr>
              <a:t>Друк</a:t>
            </a:r>
            <a:r>
              <a:rPr lang="uk-UA" altLang="ru-RU">
                <a:solidFill>
                  <a:srgbClr val="FFCC00"/>
                </a:solidFill>
              </a:rPr>
              <a:t> , ви відкриєте діалогове вікно </a:t>
            </a:r>
            <a:r>
              <a:rPr lang="uk-UA" altLang="ru-RU" b="1">
                <a:solidFill>
                  <a:srgbClr val="FFCC00"/>
                </a:solidFill>
              </a:rPr>
              <a:t>Друк</a:t>
            </a:r>
            <a:r>
              <a:rPr lang="uk-UA" altLang="ru-RU">
                <a:solidFill>
                  <a:srgbClr val="FFCC00"/>
                </a:solidFill>
              </a:rPr>
              <a:t> . А клацнувши стрілку праворуч від команди </a:t>
            </a:r>
            <a:r>
              <a:rPr lang="uk-UA" altLang="ru-RU" b="1">
                <a:solidFill>
                  <a:srgbClr val="FFCC00"/>
                </a:solidFill>
              </a:rPr>
              <a:t>Друк</a:t>
            </a:r>
            <a:r>
              <a:rPr lang="uk-UA" altLang="ru-RU">
                <a:solidFill>
                  <a:srgbClr val="FFCC00"/>
                </a:solidFill>
              </a:rPr>
              <a:t>, ви отримаєте три додаткових команди.</a:t>
            </a:r>
          </a:p>
        </p:txBody>
      </p:sp>
      <p:sp>
        <p:nvSpPr>
          <p:cNvPr id="98314" name="Rectangle 10"/>
          <p:cNvSpPr>
            <a:spLocks noChangeArrowheads="1"/>
          </p:cNvSpPr>
          <p:nvPr/>
        </p:nvSpPr>
        <p:spPr bwMode="auto">
          <a:xfrm>
            <a:off x="254000" y="3994150"/>
            <a:ext cx="59261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Пам'ятайте, тепер у нас є такі можливості:</a:t>
            </a:r>
          </a:p>
        </p:txBody>
      </p:sp>
      <p:pic>
        <p:nvPicPr>
          <p:cNvPr id="98315" name="Picture 11" descr="Команди друку в меню, яке відкривається за натискання кнопки «Microsoft Office»"/>
          <p:cNvPicPr>
            <a:picLocks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350838" y="987425"/>
            <a:ext cx="5651500" cy="2773363"/>
          </a:xfrm>
          <a:noFill/>
        </p:spPr>
      </p:pic>
      <p:sp>
        <p:nvSpPr>
          <p:cNvPr id="71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slide(fromTop)">
                                      <p:cBhvr>
                                        <p:cTn id="7" dur="500"/>
                                        <p:tgtEl>
                                          <p:spTgt spid="98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slide(fromTop)">
                                      <p:cBhvr>
                                        <p:cTn id="12" dur="500"/>
                                        <p:tgtEl>
                                          <p:spTgt spid="983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8314">
                                            <p:txEl>
                                              <p:pRg st="0" end="0"/>
                                            </p:txEl>
                                          </p:spTgt>
                                        </p:tgtEl>
                                        <p:attrNameLst>
                                          <p:attrName>style.visibility</p:attrName>
                                        </p:attrNameLst>
                                      </p:cBhvr>
                                      <p:to>
                                        <p:strVal val="visible"/>
                                      </p:to>
                                    </p:set>
                                    <p:animEffect transition="in" filter="slide(fromLeft)">
                                      <p:cBhvr>
                                        <p:cTn id="17" dur="500"/>
                                        <p:tgtEl>
                                          <p:spTgt spid="983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8308"/>
                                        </p:tgtEl>
                                        <p:attrNameLst>
                                          <p:attrName>style.visibility</p:attrName>
                                        </p:attrNameLst>
                                      </p:cBhvr>
                                      <p:to>
                                        <p:strVal val="visible"/>
                                      </p:to>
                                    </p:set>
                                    <p:animEffect transition="in" filter="dissolve">
                                      <p:cBhvr>
                                        <p:cTn id="22" dur="500"/>
                                        <p:tgtEl>
                                          <p:spTgt spid="98308"/>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98313">
                                            <p:txEl>
                                              <p:pRg st="0" end="0"/>
                                            </p:txEl>
                                          </p:spTgt>
                                        </p:tgtEl>
                                        <p:attrNameLst>
                                          <p:attrName>style.visibility</p:attrName>
                                        </p:attrNameLst>
                                      </p:cBhvr>
                                      <p:to>
                                        <p:strVal val="visible"/>
                                      </p:to>
                                    </p:set>
                                    <p:animEffect transition="in" filter="checkerboard(across)">
                                      <p:cBhvr>
                                        <p:cTn id="26" dur="500"/>
                                        <p:tgtEl>
                                          <p:spTgt spid="983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13" grpId="0" build="p" autoUpdateAnimBg="0" advAuto="0"/>
      <p:bldP spid="9831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254000" y="63500"/>
            <a:ext cx="8904288" cy="614363"/>
          </a:xfrm>
        </p:spPr>
        <p:txBody>
          <a:bodyPr/>
          <a:lstStyle/>
          <a:p>
            <a:pPr eaLnBrk="1" hangingPunct="1"/>
            <a:r>
              <a:rPr lang="uk-UA" altLang="ru-RU" smtClean="0"/>
              <a:t>Так, готово до друку</a:t>
            </a:r>
          </a:p>
        </p:txBody>
      </p:sp>
      <p:sp>
        <p:nvSpPr>
          <p:cNvPr id="8198"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Коли все дійсно буде готове до друку, поверніться до кнопки </a:t>
            </a:r>
            <a:r>
              <a:rPr lang="uk-UA" altLang="ru-RU" sz="2000" b="1"/>
              <a:t>Microsoft Office</a:t>
            </a:r>
            <a:r>
              <a:rPr lang="uk-UA" altLang="ru-RU" sz="2000"/>
              <a:t>. </a:t>
            </a:r>
          </a:p>
        </p:txBody>
      </p:sp>
      <p:graphicFrame>
        <p:nvGraphicFramePr>
          <p:cNvPr id="228357" name="Object 5"/>
          <p:cNvGraphicFramePr>
            <a:graphicFrameLocks noChangeAspect="1"/>
          </p:cNvGraphicFramePr>
          <p:nvPr/>
        </p:nvGraphicFramePr>
        <p:xfrm>
          <a:off x="339725" y="4549775"/>
          <a:ext cx="269875" cy="303213"/>
        </p:xfrm>
        <a:graphic>
          <a:graphicData uri="http://schemas.openxmlformats.org/presentationml/2006/ole">
            <mc:AlternateContent xmlns:mc="http://schemas.openxmlformats.org/markup-compatibility/2006">
              <mc:Choice xmlns:v="urn:schemas-microsoft-com:vml" Requires="v">
                <p:oleObj spid="_x0000_s8204" name="Visio" r:id="rId4" imgW="270231" imgH="303063" progId="Visio.Drawing.11">
                  <p:embed/>
                </p:oleObj>
              </mc:Choice>
              <mc:Fallback>
                <p:oleObj name="Visio" r:id="rId4" imgW="270231" imgH="30306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549775"/>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8" name="Object 6"/>
          <p:cNvGraphicFramePr>
            <a:graphicFrameLocks noChangeAspect="1"/>
          </p:cNvGraphicFramePr>
          <p:nvPr/>
        </p:nvGraphicFramePr>
        <p:xfrm>
          <a:off x="339725" y="4992688"/>
          <a:ext cx="269875" cy="303212"/>
        </p:xfrm>
        <a:graphic>
          <a:graphicData uri="http://schemas.openxmlformats.org/presentationml/2006/ole">
            <mc:AlternateContent xmlns:mc="http://schemas.openxmlformats.org/markup-compatibility/2006">
              <mc:Choice xmlns:v="urn:schemas-microsoft-com:vml" Requires="v">
                <p:oleObj spid="_x0000_s8205" name="Visio" r:id="rId6" imgW="270231" imgH="303063" progId="Visio.Drawing.11">
                  <p:embed/>
                </p:oleObj>
              </mc:Choice>
              <mc:Fallback>
                <p:oleObj name="Visio" r:id="rId6" imgW="270231" imgH="303063" progId="Visio.Drawing.1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9926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8360" name="Rectangle 8"/>
          <p:cNvSpPr>
            <a:spLocks noChangeArrowheads="1"/>
          </p:cNvSpPr>
          <p:nvPr/>
        </p:nvSpPr>
        <p:spPr bwMode="auto">
          <a:xfrm>
            <a:off x="676275" y="4502150"/>
            <a:ext cx="5940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b="1">
                <a:solidFill>
                  <a:srgbClr val="FFCC00"/>
                </a:solidFill>
              </a:rPr>
              <a:t>Друк</a:t>
            </a:r>
          </a:p>
          <a:p>
            <a:pPr eaLnBrk="1" hangingPunct="1">
              <a:spcBef>
                <a:spcPct val="20000"/>
              </a:spcBef>
              <a:spcAft>
                <a:spcPct val="45000"/>
              </a:spcAft>
            </a:pPr>
            <a:r>
              <a:rPr lang="uk-UA" altLang="ru-RU" b="1">
                <a:solidFill>
                  <a:srgbClr val="FFCC00"/>
                </a:solidFill>
              </a:rPr>
              <a:t>Швидкий друк</a:t>
            </a:r>
          </a:p>
          <a:p>
            <a:pPr eaLnBrk="1" hangingPunct="1">
              <a:spcBef>
                <a:spcPct val="20000"/>
              </a:spcBef>
              <a:spcAft>
                <a:spcPct val="45000"/>
              </a:spcAft>
            </a:pPr>
            <a:r>
              <a:rPr lang="uk-UA" altLang="ru-RU" b="1">
                <a:solidFill>
                  <a:srgbClr val="FFCC00"/>
                </a:solidFill>
              </a:rPr>
              <a:t>Попередній перегляд</a:t>
            </a:r>
          </a:p>
        </p:txBody>
      </p:sp>
      <p:sp>
        <p:nvSpPr>
          <p:cNvPr id="8201" name="Rectangle 9"/>
          <p:cNvSpPr>
            <a:spLocks noChangeArrowheads="1"/>
          </p:cNvSpPr>
          <p:nvPr/>
        </p:nvSpPr>
        <p:spPr bwMode="auto">
          <a:xfrm>
            <a:off x="254000" y="3994150"/>
            <a:ext cx="59261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Пам'ятайте, тепер у нас є такі можливості:</a:t>
            </a:r>
          </a:p>
        </p:txBody>
      </p:sp>
      <p:pic>
        <p:nvPicPr>
          <p:cNvPr id="8202" name="Picture 10" descr="Команди друку в меню, яке відкривається за натискання кнопки «Microsoft Office»"/>
          <p:cNvPicPr>
            <a:picLocks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a:xfrm>
            <a:off x="350838" y="987425"/>
            <a:ext cx="5651500" cy="2773363"/>
          </a:xfrm>
          <a:noFill/>
        </p:spPr>
      </p:pic>
      <p:graphicFrame>
        <p:nvGraphicFramePr>
          <p:cNvPr id="228363" name="Object 11"/>
          <p:cNvGraphicFramePr>
            <a:graphicFrameLocks noChangeAspect="1"/>
          </p:cNvGraphicFramePr>
          <p:nvPr/>
        </p:nvGraphicFramePr>
        <p:xfrm>
          <a:off x="339725" y="5438775"/>
          <a:ext cx="269875" cy="303213"/>
        </p:xfrm>
        <a:graphic>
          <a:graphicData uri="http://schemas.openxmlformats.org/presentationml/2006/ole">
            <mc:AlternateContent xmlns:mc="http://schemas.openxmlformats.org/markup-compatibility/2006">
              <mc:Choice xmlns:v="urn:schemas-microsoft-com:vml" Requires="v">
                <p:oleObj spid="_x0000_s8206" name="Visio" r:id="rId9" imgW="270231" imgH="303063" progId="Visio.Drawing.11">
                  <p:embed/>
                </p:oleObj>
              </mc:Choice>
              <mc:Fallback>
                <p:oleObj name="Visio" r:id="rId9" imgW="270231" imgH="303063" progId="Visio.Drawing.11">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 y="5438775"/>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8357"/>
                                        </p:tgtEl>
                                        <p:attrNameLst>
                                          <p:attrName>style.visibility</p:attrName>
                                        </p:attrNameLst>
                                      </p:cBhvr>
                                      <p:to>
                                        <p:strVal val="visible"/>
                                      </p:to>
                                    </p:set>
                                    <p:animEffect transition="in" filter="dissolve">
                                      <p:cBhvr>
                                        <p:cTn id="7" dur="500"/>
                                        <p:tgtEl>
                                          <p:spTgt spid="22835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8358"/>
                                        </p:tgtEl>
                                        <p:attrNameLst>
                                          <p:attrName>style.visibility</p:attrName>
                                        </p:attrNameLst>
                                      </p:cBhvr>
                                      <p:to>
                                        <p:strVal val="visible"/>
                                      </p:to>
                                    </p:set>
                                    <p:animEffect transition="in" filter="dissolve">
                                      <p:cBhvr>
                                        <p:cTn id="11" dur="500"/>
                                        <p:tgtEl>
                                          <p:spTgt spid="22835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28363"/>
                                        </p:tgtEl>
                                        <p:attrNameLst>
                                          <p:attrName>style.visibility</p:attrName>
                                        </p:attrNameLst>
                                      </p:cBhvr>
                                      <p:to>
                                        <p:strVal val="visible"/>
                                      </p:to>
                                    </p:set>
                                    <p:animEffect transition="in" filter="dissolve">
                                      <p:cBhvr>
                                        <p:cTn id="15" dur="500"/>
                                        <p:tgtEl>
                                          <p:spTgt spid="2283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8360">
                                            <p:txEl>
                                              <p:pRg st="0" end="0"/>
                                            </p:txEl>
                                          </p:spTgt>
                                        </p:tgtEl>
                                        <p:attrNameLst>
                                          <p:attrName>style.visibility</p:attrName>
                                        </p:attrNameLst>
                                      </p:cBhvr>
                                      <p:to>
                                        <p:strVal val="visible"/>
                                      </p:to>
                                    </p:set>
                                    <p:animEffect transition="in" filter="checkerboard(across)">
                                      <p:cBhvr>
                                        <p:cTn id="20" dur="500"/>
                                        <p:tgtEl>
                                          <p:spTgt spid="22836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8360">
                                            <p:txEl>
                                              <p:pRg st="1" end="1"/>
                                            </p:txEl>
                                          </p:spTgt>
                                        </p:tgtEl>
                                        <p:attrNameLst>
                                          <p:attrName>style.visibility</p:attrName>
                                        </p:attrNameLst>
                                      </p:cBhvr>
                                      <p:to>
                                        <p:strVal val="visible"/>
                                      </p:to>
                                    </p:set>
                                    <p:animEffect transition="in" filter="checkerboard(across)">
                                      <p:cBhvr>
                                        <p:cTn id="25" dur="500"/>
                                        <p:tgtEl>
                                          <p:spTgt spid="228360">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28360">
                                            <p:txEl>
                                              <p:pRg st="2" end="2"/>
                                            </p:txEl>
                                          </p:spTgt>
                                        </p:tgtEl>
                                        <p:attrNameLst>
                                          <p:attrName>style.visibility</p:attrName>
                                        </p:attrNameLst>
                                      </p:cBhvr>
                                      <p:to>
                                        <p:strVal val="visible"/>
                                      </p:to>
                                    </p:set>
                                    <p:animEffect transition="in" filter="checkerboard(across)">
                                      <p:cBhvr>
                                        <p:cTn id="30" dur="500"/>
                                        <p:tgtEl>
                                          <p:spTgt spid="2283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4000" y="63500"/>
            <a:ext cx="8904288" cy="614363"/>
          </a:xfrm>
        </p:spPr>
        <p:txBody>
          <a:bodyPr/>
          <a:lstStyle/>
          <a:p>
            <a:pPr eaLnBrk="1" hangingPunct="1"/>
            <a:r>
              <a:rPr lang="uk-UA" altLang="ru-RU" smtClean="0"/>
              <a:t>Про що не знає користувач</a:t>
            </a:r>
          </a:p>
        </p:txBody>
      </p:sp>
      <p:sp>
        <p:nvSpPr>
          <p:cNvPr id="230403"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На стрічці містяться всі функції, які щодня використовувалися у програмі Word, і зараз їх знайти набагато легше.</a:t>
            </a:r>
          </a:p>
        </p:txBody>
      </p:sp>
      <p:sp>
        <p:nvSpPr>
          <p:cNvPr id="47108"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0407" name="Rectangle 7"/>
          <p:cNvSpPr>
            <a:spLocks noChangeArrowheads="1"/>
          </p:cNvSpPr>
          <p:nvPr/>
        </p:nvSpPr>
        <p:spPr bwMode="auto">
          <a:xfrm>
            <a:off x="254000" y="4019550"/>
            <a:ext cx="59340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Але де ж містяться приховані параметри, які не стосуються роботи з документами, а контролюють роботу Word? </a:t>
            </a:r>
          </a:p>
        </p:txBody>
      </p:sp>
      <p:pic>
        <p:nvPicPr>
          <p:cNvPr id="230408" name="Picture 8" descr="Кнопка «Параметри Word» у меню кнопки «Microsoft Offic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471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30408"/>
                                        </p:tgtEl>
                                        <p:attrNameLst>
                                          <p:attrName>style.visibility</p:attrName>
                                        </p:attrNameLst>
                                      </p:cBhvr>
                                      <p:to>
                                        <p:strVal val="visible"/>
                                      </p:to>
                                    </p:set>
                                    <p:animEffect transition="in" filter="slide(fromTop)">
                                      <p:cBhvr>
                                        <p:cTn id="7" dur="500"/>
                                        <p:tgtEl>
                                          <p:spTgt spid="230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0403"/>
                                        </p:tgtEl>
                                        <p:attrNameLst>
                                          <p:attrName>style.visibility</p:attrName>
                                        </p:attrNameLst>
                                      </p:cBhvr>
                                      <p:to>
                                        <p:strVal val="visible"/>
                                      </p:to>
                                    </p:set>
                                    <p:animEffect transition="in" filter="slide(fromTop)">
                                      <p:cBhvr>
                                        <p:cTn id="12" dur="500"/>
                                        <p:tgtEl>
                                          <p:spTgt spid="230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0407">
                                            <p:txEl>
                                              <p:pRg st="0" end="0"/>
                                            </p:txEl>
                                          </p:spTgt>
                                        </p:tgtEl>
                                        <p:attrNameLst>
                                          <p:attrName>style.visibility</p:attrName>
                                        </p:attrNameLst>
                                      </p:cBhvr>
                                      <p:to>
                                        <p:strVal val="visible"/>
                                      </p:to>
                                    </p:set>
                                    <p:animEffect transition="in" filter="slide(fromLeft)">
                                      <p:cBhvr>
                                        <p:cTn id="17" dur="500"/>
                                        <p:tgtEl>
                                          <p:spTgt spid="2304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4000" y="63500"/>
            <a:ext cx="8904288" cy="614363"/>
          </a:xfrm>
        </p:spPr>
        <p:txBody>
          <a:bodyPr/>
          <a:lstStyle/>
          <a:p>
            <a:pPr eaLnBrk="1" hangingPunct="1"/>
            <a:r>
              <a:rPr lang="uk-UA" altLang="ru-RU" smtClean="0"/>
              <a:t>Про що не знає користувач</a:t>
            </a:r>
          </a:p>
        </p:txBody>
      </p:sp>
      <p:sp>
        <p:nvSpPr>
          <p:cNvPr id="232451"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У попередніх версіях Word для доступу до них було потрібно вибрати пункт </a:t>
            </a:r>
            <a:r>
              <a:rPr lang="uk-UA" altLang="ru-RU" sz="2000" b="1"/>
              <a:t>Параметри</a:t>
            </a:r>
            <a:r>
              <a:rPr lang="uk-UA" altLang="ru-RU" sz="2000"/>
              <a:t> в меню </a:t>
            </a:r>
            <a:r>
              <a:rPr lang="uk-UA" altLang="ru-RU" sz="2000" b="1"/>
              <a:t>Сервіс</a:t>
            </a:r>
            <a:r>
              <a:rPr lang="uk-UA" altLang="ru-RU" sz="2000"/>
              <a:t>. </a:t>
            </a:r>
          </a:p>
        </p:txBody>
      </p:sp>
      <p:sp>
        <p:nvSpPr>
          <p:cNvPr id="48132"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2453" name="Rectangle 5"/>
          <p:cNvSpPr>
            <a:spLocks noChangeArrowheads="1"/>
          </p:cNvSpPr>
          <p:nvPr/>
        </p:nvSpPr>
        <p:spPr bwMode="auto">
          <a:xfrm>
            <a:off x="254000" y="4019550"/>
            <a:ext cx="593407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Зараз усі ці параметри є частиною діалогового вікна </a:t>
            </a:r>
            <a:r>
              <a:rPr lang="uk-UA" altLang="ru-RU" b="1">
                <a:solidFill>
                  <a:srgbClr val="FFCC00"/>
                </a:solidFill>
              </a:rPr>
              <a:t>Параметри Word</a:t>
            </a:r>
            <a:r>
              <a:rPr lang="uk-UA" altLang="ru-RU">
                <a:solidFill>
                  <a:srgbClr val="FFCC00"/>
                </a:solidFill>
              </a:rPr>
              <a:t>, яке відображається, якщо натиснути кнопку </a:t>
            </a:r>
            <a:r>
              <a:rPr lang="uk-UA" altLang="ru-RU" b="1">
                <a:solidFill>
                  <a:srgbClr val="FFCC00"/>
                </a:solidFill>
              </a:rPr>
              <a:t>Параметри Word</a:t>
            </a:r>
            <a:r>
              <a:rPr lang="uk-UA" altLang="ru-RU">
                <a:solidFill>
                  <a:srgbClr val="FFCC00"/>
                </a:solidFill>
              </a:rPr>
              <a:t>.</a:t>
            </a:r>
          </a:p>
          <a:p>
            <a:pPr eaLnBrk="1" hangingPunct="1">
              <a:spcBef>
                <a:spcPct val="20000"/>
              </a:spcBef>
              <a:spcAft>
                <a:spcPct val="75000"/>
              </a:spcAft>
            </a:pPr>
            <a:r>
              <a:rPr lang="uk-UA" altLang="ru-RU">
                <a:solidFill>
                  <a:srgbClr val="FFCC00"/>
                </a:solidFill>
              </a:rPr>
              <a:t>Ця кнопка міститься в меню кнопки </a:t>
            </a:r>
            <a:r>
              <a:rPr lang="uk-UA" altLang="ru-RU" b="1">
                <a:solidFill>
                  <a:srgbClr val="FFCC00"/>
                </a:solidFill>
              </a:rPr>
              <a:t>Microsoft Office</a:t>
            </a:r>
            <a:r>
              <a:rPr lang="uk-UA" altLang="ru-RU">
                <a:solidFill>
                  <a:srgbClr val="FFCC00"/>
                </a:solidFill>
              </a:rPr>
              <a:t>.</a:t>
            </a:r>
          </a:p>
        </p:txBody>
      </p:sp>
      <p:pic>
        <p:nvPicPr>
          <p:cNvPr id="48134" name="Picture 6" descr="Кнопка «Параметри Word» у меню кнопки «Microsoft Offic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481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451"/>
                                        </p:tgtEl>
                                        <p:attrNameLst>
                                          <p:attrName>style.visibility</p:attrName>
                                        </p:attrNameLst>
                                      </p:cBhvr>
                                      <p:to>
                                        <p:strVal val="visible"/>
                                      </p:to>
                                    </p:set>
                                    <p:animEffect transition="in" filter="slide(fromTop)">
                                      <p:cBhvr>
                                        <p:cTn id="7" dur="500"/>
                                        <p:tgtEl>
                                          <p:spTgt spid="232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2453">
                                            <p:txEl>
                                              <p:pRg st="0" end="0"/>
                                            </p:txEl>
                                          </p:spTgt>
                                        </p:tgtEl>
                                        <p:attrNameLst>
                                          <p:attrName>style.visibility</p:attrName>
                                        </p:attrNameLst>
                                      </p:cBhvr>
                                      <p:to>
                                        <p:strVal val="visible"/>
                                      </p:to>
                                    </p:set>
                                    <p:animEffect transition="in" filter="slide(fromLeft)">
                                      <p:cBhvr>
                                        <p:cTn id="12" dur="500"/>
                                        <p:tgtEl>
                                          <p:spTgt spid="2324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2453">
                                            <p:txEl>
                                              <p:pRg st="1" end="1"/>
                                            </p:txEl>
                                          </p:spTgt>
                                        </p:tgtEl>
                                        <p:attrNameLst>
                                          <p:attrName>style.visibility</p:attrName>
                                        </p:attrNameLst>
                                      </p:cBhvr>
                                      <p:to>
                                        <p:strVal val="visible"/>
                                      </p:to>
                                    </p:set>
                                    <p:animEffect transition="in" filter="slide(fromLeft)">
                                      <p:cBhvr>
                                        <p:cTn id="17" dur="500"/>
                                        <p:tgtEl>
                                          <p:spTgt spid="2324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utoUpdateAnimBg="0"/>
      <p:bldP spid="23245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7175" y="73025"/>
            <a:ext cx="8229600" cy="609600"/>
          </a:xfrm>
        </p:spPr>
        <p:txBody>
          <a:bodyPr/>
          <a:lstStyle/>
          <a:p>
            <a:pPr eaLnBrk="1" hangingPunct="1"/>
            <a:r>
              <a:rPr lang="uk-UA" altLang="ru-RU" smtClean="0"/>
              <a:t>Пропозиції для практичних занять</a:t>
            </a:r>
          </a:p>
        </p:txBody>
      </p:sp>
      <p:sp>
        <p:nvSpPr>
          <p:cNvPr id="49155" name="Rectangle 3"/>
          <p:cNvSpPr>
            <a:spLocks noGrp="1" noChangeArrowheads="1"/>
          </p:cNvSpPr>
          <p:nvPr>
            <p:ph type="body" idx="1"/>
          </p:nvPr>
        </p:nvSpPr>
        <p:spPr>
          <a:xfrm>
            <a:off x="257175" y="842963"/>
            <a:ext cx="7094538" cy="4130675"/>
          </a:xfrm>
        </p:spPr>
        <p:txBody>
          <a:bodyPr/>
          <a:lstStyle/>
          <a:p>
            <a:pPr marL="288925" indent="-288925" eaLnBrk="1" hangingPunct="1">
              <a:spcAft>
                <a:spcPct val="75000"/>
              </a:spcAft>
              <a:buClr>
                <a:srgbClr val="FF9900"/>
              </a:buClr>
              <a:buFontTx/>
              <a:buAutoNum type="arabicPeriod"/>
            </a:pPr>
            <a:r>
              <a:rPr lang="uk-UA" altLang="ru-RU" sz="1800" smtClean="0"/>
              <a:t>Додавання маркованого списку.</a:t>
            </a:r>
          </a:p>
          <a:p>
            <a:pPr marL="288925" indent="-288925" eaLnBrk="1" hangingPunct="1">
              <a:spcAft>
                <a:spcPct val="75000"/>
              </a:spcAft>
              <a:buClr>
                <a:srgbClr val="FF9900"/>
              </a:buClr>
              <a:buFontTx/>
              <a:buAutoNum type="arabicPeriod"/>
            </a:pPr>
            <a:r>
              <a:rPr lang="uk-UA" altLang="ru-RU" sz="1800" smtClean="0"/>
              <a:t>Застосування експрес-стилів і збільшення масштабу для розрізнення всіх змін. </a:t>
            </a:r>
          </a:p>
          <a:p>
            <a:pPr marL="288925" indent="-288925" eaLnBrk="1" hangingPunct="1">
              <a:spcAft>
                <a:spcPct val="75000"/>
              </a:spcAft>
              <a:buClr>
                <a:srgbClr val="FF9900"/>
              </a:buClr>
              <a:buFontTx/>
              <a:buAutoNum type="arabicPeriod"/>
            </a:pPr>
            <a:r>
              <a:rPr lang="uk-UA" altLang="ru-RU" sz="1800" smtClean="0"/>
              <a:t>Змінення набору експрес-стилів.</a:t>
            </a:r>
          </a:p>
          <a:p>
            <a:pPr marL="288925" indent="-288925" eaLnBrk="1" hangingPunct="1">
              <a:spcAft>
                <a:spcPct val="75000"/>
              </a:spcAft>
              <a:buClr>
                <a:srgbClr val="FF9900"/>
              </a:buClr>
              <a:buFontTx/>
              <a:buAutoNum type="arabicPeriod"/>
            </a:pPr>
            <a:r>
              <a:rPr lang="uk-UA" altLang="ru-RU" sz="1800" smtClean="0"/>
              <a:t>Використання формату за зразком. </a:t>
            </a:r>
          </a:p>
          <a:p>
            <a:pPr marL="288925" indent="-288925" eaLnBrk="1" hangingPunct="1">
              <a:spcAft>
                <a:spcPct val="75000"/>
              </a:spcAft>
              <a:buClr>
                <a:srgbClr val="FF9900"/>
              </a:buClr>
              <a:buFontTx/>
              <a:buAutoNum type="arabicPeriod"/>
            </a:pPr>
            <a:r>
              <a:rPr lang="uk-UA" altLang="ru-RU" sz="1800" smtClean="0"/>
              <a:t>Вставлення діаграми за допомогою вкладки </a:t>
            </a:r>
            <a:r>
              <a:rPr lang="uk-UA" altLang="ru-RU" sz="1800" b="1" smtClean="0"/>
              <a:t>Вставлення</a:t>
            </a:r>
            <a:r>
              <a:rPr lang="uk-UA" altLang="ru-RU" sz="1800" smtClean="0"/>
              <a:t>.</a:t>
            </a:r>
          </a:p>
          <a:p>
            <a:pPr marL="288925" indent="-288925" eaLnBrk="1" hangingPunct="1">
              <a:spcAft>
                <a:spcPct val="75000"/>
              </a:spcAft>
              <a:buClr>
                <a:srgbClr val="FF9900"/>
              </a:buClr>
              <a:buFontTx/>
              <a:buAutoNum type="arabicPeriod"/>
            </a:pPr>
            <a:r>
              <a:rPr lang="uk-UA" altLang="ru-RU" sz="1800" smtClean="0"/>
              <a:t>Внесення загальних змін за допомогою вкладки </a:t>
            </a:r>
            <a:r>
              <a:rPr lang="uk-UA" altLang="ru-RU" sz="1800" b="1" smtClean="0"/>
              <a:t>Розмітка сторінки</a:t>
            </a:r>
            <a:r>
              <a:rPr lang="uk-UA" altLang="ru-RU" sz="1800" smtClean="0"/>
              <a:t>. Огляд інших вкладок.</a:t>
            </a:r>
          </a:p>
          <a:p>
            <a:pPr marL="288925" indent="-288925" eaLnBrk="1" hangingPunct="1">
              <a:spcAft>
                <a:spcPct val="75000"/>
              </a:spcAft>
              <a:buClr>
                <a:srgbClr val="FF9900"/>
              </a:buClr>
              <a:buFontTx/>
              <a:buAutoNum type="arabicPeriod"/>
            </a:pPr>
            <a:r>
              <a:rPr lang="uk-UA" altLang="ru-RU" sz="1800" smtClean="0"/>
              <a:t>Друк різними способами.  </a:t>
            </a:r>
          </a:p>
        </p:txBody>
      </p:sp>
      <p:sp>
        <p:nvSpPr>
          <p:cNvPr id="49156" name="Rectangle 4"/>
          <p:cNvSpPr>
            <a:spLocks noChangeArrowheads="1"/>
          </p:cNvSpPr>
          <p:nvPr/>
        </p:nvSpPr>
        <p:spPr bwMode="auto">
          <a:xfrm>
            <a:off x="257175" y="5375275"/>
            <a:ext cx="46847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sz="2000">
                <a:hlinkClick r:id="rId3"/>
              </a:rPr>
              <a:t>Онлайнове практичне заняття</a:t>
            </a:r>
            <a:r>
              <a:rPr lang="uk-UA" altLang="ru-RU" sz="2000"/>
              <a:t> (потрібна наявність Word 2007)</a:t>
            </a:r>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2, запитання 1</a:t>
            </a:r>
          </a:p>
        </p:txBody>
      </p:sp>
      <p:sp>
        <p:nvSpPr>
          <p:cNvPr id="118787" name="Rectangle 3"/>
          <p:cNvSpPr>
            <a:spLocks noGrp="1" noChangeArrowheads="1"/>
          </p:cNvSpPr>
          <p:nvPr>
            <p:ph type="body" sz="half" idx="2"/>
          </p:nvPr>
        </p:nvSpPr>
        <p:spPr>
          <a:xfrm>
            <a:off x="257175" y="850900"/>
            <a:ext cx="6818313" cy="1189038"/>
          </a:xfrm>
        </p:spPr>
        <p:txBody>
          <a:bodyPr/>
          <a:lstStyle/>
          <a:p>
            <a:pPr marL="0" indent="0" eaLnBrk="1" hangingPunct="1">
              <a:spcAft>
                <a:spcPct val="75000"/>
              </a:spcAft>
            </a:pPr>
            <a:r>
              <a:rPr lang="uk-UA" altLang="ru-RU" b="1" smtClean="0"/>
              <a:t>У якій групі та на якій вкладці містяться команди для створення маркованих списків? </a:t>
            </a:r>
            <a:r>
              <a:rPr lang="en-US" altLang="ru-RU" b="1" smtClean="0"/>
              <a:t/>
            </a:r>
            <a:br>
              <a:rPr lang="en-US" altLang="ru-RU" b="1" smtClean="0"/>
            </a:br>
            <a:r>
              <a:rPr lang="uk-UA" altLang="ru-RU" b="1" smtClean="0"/>
              <a:t>(Виберіть одну відповідь.)</a:t>
            </a:r>
          </a:p>
        </p:txBody>
      </p:sp>
      <p:sp>
        <p:nvSpPr>
          <p:cNvPr id="118788" name="Rectangle 4"/>
          <p:cNvSpPr>
            <a:spLocks noChangeArrowheads="1"/>
          </p:cNvSpPr>
          <p:nvPr/>
        </p:nvSpPr>
        <p:spPr bwMode="auto">
          <a:xfrm>
            <a:off x="257175" y="2344738"/>
            <a:ext cx="76247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У групі </a:t>
            </a:r>
            <a:r>
              <a:rPr lang="uk-UA" altLang="ru-RU" sz="2000" b="1"/>
              <a:t>Абзац</a:t>
            </a:r>
            <a:r>
              <a:rPr lang="uk-UA" altLang="ru-RU" sz="2000"/>
              <a:t> на вкладці</a:t>
            </a:r>
            <a:r>
              <a:rPr lang="uk-UA" altLang="ru-RU" sz="2000" b="1"/>
              <a:t> Розмітка сторінки</a:t>
            </a:r>
            <a:r>
              <a:rPr lang="uk-UA" altLang="ru-RU" sz="2000"/>
              <a:t>. </a:t>
            </a:r>
          </a:p>
          <a:p>
            <a:pPr eaLnBrk="1" hangingPunct="1">
              <a:spcBef>
                <a:spcPct val="20000"/>
              </a:spcBef>
              <a:spcAft>
                <a:spcPct val="75000"/>
              </a:spcAft>
              <a:buFontTx/>
              <a:buAutoNum type="arabicPeriod"/>
            </a:pPr>
            <a:r>
              <a:rPr lang="uk-UA" altLang="ru-RU" sz="2000"/>
              <a:t>У групі </a:t>
            </a:r>
            <a:r>
              <a:rPr lang="uk-UA" altLang="ru-RU" sz="2000" b="1"/>
              <a:t>Абзац</a:t>
            </a:r>
            <a:r>
              <a:rPr lang="uk-UA" altLang="ru-RU" sz="2000"/>
              <a:t> на вкладці</a:t>
            </a:r>
            <a:r>
              <a:rPr lang="uk-UA" altLang="ru-RU" sz="2000" b="1"/>
              <a:t> Основне</a:t>
            </a:r>
            <a:r>
              <a:rPr lang="uk-UA" altLang="ru-RU" sz="2000"/>
              <a:t>. </a:t>
            </a:r>
          </a:p>
          <a:p>
            <a:pPr eaLnBrk="1" hangingPunct="1">
              <a:spcBef>
                <a:spcPct val="20000"/>
              </a:spcBef>
              <a:spcAft>
                <a:spcPct val="75000"/>
              </a:spcAft>
              <a:buFontTx/>
              <a:buAutoNum type="arabicPeriod"/>
            </a:pPr>
            <a:r>
              <a:rPr lang="uk-UA" altLang="ru-RU" sz="2000"/>
              <a:t>У групі </a:t>
            </a:r>
            <a:r>
              <a:rPr lang="uk-UA" altLang="ru-RU" sz="2000" b="1"/>
              <a:t>Символи </a:t>
            </a:r>
            <a:r>
              <a:rPr lang="uk-UA" altLang="ru-RU" sz="2000"/>
              <a:t>на вкладці</a:t>
            </a:r>
            <a:r>
              <a:rPr lang="uk-UA" altLang="ru-RU" sz="2000" b="1"/>
              <a:t> Вставлення </a:t>
            </a:r>
            <a:r>
              <a:rPr lang="uk-UA" altLang="ru-RU" sz="2000"/>
              <a:t>. </a:t>
            </a:r>
          </a:p>
          <a:p>
            <a:pPr eaLnBrk="1" hangingPunct="1">
              <a:spcBef>
                <a:spcPct val="20000"/>
              </a:spcBef>
              <a:spcAft>
                <a:spcPct val="75000"/>
              </a:spcAft>
              <a:buFontTx/>
              <a:buAutoNum type="arabicPeriod"/>
            </a:pPr>
            <a:r>
              <a:rPr lang="uk-UA" altLang="ru-RU" sz="2000"/>
              <a:t>У групі </a:t>
            </a:r>
            <a:r>
              <a:rPr lang="uk-UA" altLang="ru-RU" sz="2000" b="1"/>
              <a:t>Текст </a:t>
            </a:r>
            <a:r>
              <a:rPr lang="uk-UA" altLang="ru-RU" sz="2000"/>
              <a:t>на вкладці</a:t>
            </a:r>
            <a:r>
              <a:rPr lang="uk-UA" altLang="ru-RU" sz="2000" b="1"/>
              <a:t> Вставлення </a:t>
            </a:r>
            <a:r>
              <a:rPr lang="uk-UA" altLang="ru-RU" sz="2000"/>
              <a:t>.</a:t>
            </a:r>
          </a:p>
        </p:txBody>
      </p:sp>
      <p:sp>
        <p:nvSpPr>
          <p:cNvPr id="501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Effect transition="in" filter="slide(fromLeft)">
                                      <p:cBhvr>
                                        <p:cTn id="22" dur="500"/>
                                        <p:tgtEl>
                                          <p:spTgt spid="11878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18788">
                                            <p:txEl>
                                              <p:pRg st="3" end="3"/>
                                            </p:txEl>
                                          </p:spTgt>
                                        </p:tgtEl>
                                        <p:attrNameLst>
                                          <p:attrName>style.visibility</p:attrName>
                                        </p:attrNameLst>
                                      </p:cBhvr>
                                      <p:to>
                                        <p:strVal val="visible"/>
                                      </p:to>
                                    </p:set>
                                    <p:animEffect transition="in" filter="slide(fromLeft)">
                                      <p:cBhvr>
                                        <p:cTn id="27" dur="500"/>
                                        <p:tgtEl>
                                          <p:spTgt spid="1187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2, запитання 1: Відповідь</a:t>
            </a:r>
          </a:p>
        </p:txBody>
      </p:sp>
      <p:sp>
        <p:nvSpPr>
          <p:cNvPr id="120835" name="Rectangle 3"/>
          <p:cNvSpPr>
            <a:spLocks noGrp="1" noChangeArrowheads="1"/>
          </p:cNvSpPr>
          <p:nvPr>
            <p:ph sz="half" idx="2"/>
          </p:nvPr>
        </p:nvSpPr>
        <p:spPr>
          <a:xfrm>
            <a:off x="257175" y="815975"/>
            <a:ext cx="8350250" cy="703263"/>
          </a:xfrm>
        </p:spPr>
        <p:txBody>
          <a:bodyPr/>
          <a:lstStyle/>
          <a:p>
            <a:pPr marL="0" indent="0" eaLnBrk="1" hangingPunct="1">
              <a:spcAft>
                <a:spcPct val="75000"/>
              </a:spcAft>
            </a:pPr>
            <a:r>
              <a:rPr lang="uk-UA" altLang="ru-RU" smtClean="0"/>
              <a:t>У групі </a:t>
            </a:r>
            <a:r>
              <a:rPr lang="uk-UA" altLang="ru-RU" b="1" smtClean="0"/>
              <a:t>Абзац</a:t>
            </a:r>
            <a:r>
              <a:rPr lang="uk-UA" altLang="ru-RU" smtClean="0"/>
              <a:t> на вкладці</a:t>
            </a:r>
            <a:r>
              <a:rPr lang="uk-UA" altLang="ru-RU" b="1" smtClean="0"/>
              <a:t> Основне</a:t>
            </a:r>
            <a:r>
              <a:rPr lang="uk-UA" altLang="ru-RU" smtClean="0"/>
              <a:t>.</a:t>
            </a:r>
          </a:p>
        </p:txBody>
      </p:sp>
      <p:sp>
        <p:nvSpPr>
          <p:cNvPr id="120836" name="Rectangle 4"/>
          <p:cNvSpPr>
            <a:spLocks noChangeArrowheads="1"/>
          </p:cNvSpPr>
          <p:nvPr/>
        </p:nvSpPr>
        <p:spPr bwMode="auto">
          <a:xfrm>
            <a:off x="257175" y="2000250"/>
            <a:ext cx="64579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Тут є команди для застосування маркованих списків. Порада: також марковані списки можна застосувати з використанням мініпанелі.</a:t>
            </a:r>
          </a:p>
        </p:txBody>
      </p:sp>
      <p:sp>
        <p:nvSpPr>
          <p:cNvPr id="512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2, запитання 2</a:t>
            </a:r>
          </a:p>
        </p:txBody>
      </p:sp>
      <p:sp>
        <p:nvSpPr>
          <p:cNvPr id="122883" name="Rectangle 3"/>
          <p:cNvSpPr>
            <a:spLocks noGrp="1" noChangeArrowheads="1"/>
          </p:cNvSpPr>
          <p:nvPr>
            <p:ph type="body" sz="half" idx="2"/>
          </p:nvPr>
        </p:nvSpPr>
        <p:spPr>
          <a:xfrm>
            <a:off x="257175" y="850900"/>
            <a:ext cx="7685088" cy="1189038"/>
          </a:xfrm>
        </p:spPr>
        <p:txBody>
          <a:bodyPr/>
          <a:lstStyle/>
          <a:p>
            <a:pPr marL="0" indent="0" eaLnBrk="1" hangingPunct="1">
              <a:spcAft>
                <a:spcPct val="75000"/>
              </a:spcAft>
            </a:pPr>
            <a:r>
              <a:rPr lang="uk-UA" altLang="ru-RU" b="1" smtClean="0"/>
              <a:t>Як вибрати параметри друку в новій версії Word? (Виберіть одну відповідь.)</a:t>
            </a:r>
          </a:p>
        </p:txBody>
      </p:sp>
      <p:sp>
        <p:nvSpPr>
          <p:cNvPr id="122884" name="Rectangle 4"/>
          <p:cNvSpPr>
            <a:spLocks noChangeArrowheads="1"/>
          </p:cNvSpPr>
          <p:nvPr/>
        </p:nvSpPr>
        <p:spPr bwMode="auto">
          <a:xfrm>
            <a:off x="257175" y="2241550"/>
            <a:ext cx="76247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Натиснути кнопку </a:t>
            </a:r>
            <a:r>
              <a:rPr lang="uk-UA" altLang="ru-RU" sz="2000" b="1"/>
              <a:t>Друк</a:t>
            </a:r>
            <a:r>
              <a:rPr lang="uk-UA" altLang="ru-RU" sz="2000"/>
              <a:t> на стрічці. </a:t>
            </a:r>
          </a:p>
          <a:p>
            <a:pPr eaLnBrk="1" hangingPunct="1">
              <a:spcBef>
                <a:spcPct val="20000"/>
              </a:spcBef>
              <a:spcAft>
                <a:spcPct val="75000"/>
              </a:spcAft>
              <a:buFontTx/>
              <a:buAutoNum type="arabicPeriod"/>
            </a:pPr>
            <a:r>
              <a:rPr lang="uk-UA" altLang="ru-RU" sz="2000"/>
              <a:t>Натиснути кнопку </a:t>
            </a:r>
            <a:r>
              <a:rPr lang="uk-UA" altLang="ru-RU" sz="2000" b="1"/>
              <a:t>Друк</a:t>
            </a:r>
            <a:r>
              <a:rPr lang="uk-UA" altLang="ru-RU" sz="2000"/>
              <a:t> на панелі швидкого доступу. </a:t>
            </a:r>
          </a:p>
          <a:p>
            <a:pPr eaLnBrk="1" hangingPunct="1">
              <a:spcBef>
                <a:spcPct val="20000"/>
              </a:spcBef>
              <a:spcAft>
                <a:spcPct val="75000"/>
              </a:spcAft>
              <a:buFontTx/>
              <a:buAutoNum type="arabicPeriod"/>
            </a:pPr>
            <a:r>
              <a:rPr lang="uk-UA" altLang="ru-RU" sz="2000"/>
              <a:t>Відкрити меню кнопки </a:t>
            </a:r>
            <a:r>
              <a:rPr lang="uk-UA" altLang="ru-RU" sz="2000" b="1"/>
              <a:t>Microsoft Office</a:t>
            </a:r>
            <a:r>
              <a:rPr lang="uk-UA" altLang="ru-RU" sz="2000"/>
              <a:t>. </a:t>
            </a:r>
          </a:p>
          <a:p>
            <a:pPr eaLnBrk="1" hangingPunct="1">
              <a:spcBef>
                <a:spcPct val="20000"/>
              </a:spcBef>
              <a:spcAft>
                <a:spcPct val="75000"/>
              </a:spcAft>
              <a:buFontTx/>
              <a:buAutoNum type="arabicPeriod"/>
            </a:pPr>
            <a:r>
              <a:rPr lang="uk-UA" altLang="ru-RU" sz="2000"/>
              <a:t>Перший або другий вищезазначений варіант. </a:t>
            </a:r>
          </a:p>
        </p:txBody>
      </p:sp>
      <p:sp>
        <p:nvSpPr>
          <p:cNvPr id="522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2884">
                                            <p:txEl>
                                              <p:pRg st="3" end="3"/>
                                            </p:txEl>
                                          </p:spTgt>
                                        </p:tgtEl>
                                        <p:attrNameLst>
                                          <p:attrName>style.visibility</p:attrName>
                                        </p:attrNameLst>
                                      </p:cBhvr>
                                      <p:to>
                                        <p:strVal val="visible"/>
                                      </p:to>
                                    </p:set>
                                    <p:animEffect transition="in" filter="slide(fromLeft)">
                                      <p:cBhvr>
                                        <p:cTn id="27" dur="500"/>
                                        <p:tgtEl>
                                          <p:spTgt spid="1228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2, запитання 2: Відповідь</a:t>
            </a:r>
          </a:p>
        </p:txBody>
      </p:sp>
      <p:sp>
        <p:nvSpPr>
          <p:cNvPr id="124931" name="Rectangle 3"/>
          <p:cNvSpPr>
            <a:spLocks noGrp="1" noChangeArrowheads="1"/>
          </p:cNvSpPr>
          <p:nvPr>
            <p:ph sz="half" idx="2"/>
          </p:nvPr>
        </p:nvSpPr>
        <p:spPr>
          <a:xfrm>
            <a:off x="257175" y="836613"/>
            <a:ext cx="8350250" cy="703262"/>
          </a:xfrm>
        </p:spPr>
        <p:txBody>
          <a:bodyPr/>
          <a:lstStyle/>
          <a:p>
            <a:pPr marL="0" indent="0" eaLnBrk="1" hangingPunct="1">
              <a:spcAft>
                <a:spcPct val="75000"/>
              </a:spcAft>
            </a:pPr>
            <a:r>
              <a:rPr lang="uk-UA" altLang="ru-RU" smtClean="0"/>
              <a:t>Відкрити меню кнопки </a:t>
            </a:r>
            <a:r>
              <a:rPr lang="uk-UA" altLang="ru-RU" b="1" smtClean="0"/>
              <a:t>Microsoft Office</a:t>
            </a:r>
            <a:r>
              <a:rPr lang="uk-UA" altLang="ru-RU" smtClean="0"/>
              <a:t>.</a:t>
            </a:r>
          </a:p>
        </p:txBody>
      </p:sp>
      <p:sp>
        <p:nvSpPr>
          <p:cNvPr id="124932" name="Rectangle 4"/>
          <p:cNvSpPr>
            <a:spLocks noChangeArrowheads="1"/>
          </p:cNvSpPr>
          <p:nvPr/>
        </p:nvSpPr>
        <p:spPr bwMode="auto">
          <a:xfrm>
            <a:off x="257175" y="2082800"/>
            <a:ext cx="8350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Також тут відкривається вікно попереднього перегляду. </a:t>
            </a:r>
          </a:p>
        </p:txBody>
      </p:sp>
      <p:sp>
        <p:nvSpPr>
          <p:cNvPr id="532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pPr eaLnBrk="1" hangingPunct="1"/>
            <a:r>
              <a:rPr lang="uk-UA" altLang="ru-RU" smtClean="0"/>
              <a:t>Урок 1</a:t>
            </a:r>
          </a:p>
        </p:txBody>
      </p:sp>
      <p:sp>
        <p:nvSpPr>
          <p:cNvPr id="18435" name="Rectangle 3"/>
          <p:cNvSpPr>
            <a:spLocks noGrp="1" noChangeArrowheads="1"/>
          </p:cNvSpPr>
          <p:nvPr>
            <p:ph type="subTitle" idx="1"/>
          </p:nvPr>
        </p:nvSpPr>
        <p:spPr/>
        <p:txBody>
          <a:bodyPr/>
          <a:lstStyle/>
          <a:p>
            <a:pPr eaLnBrk="1" hangingPunct="1"/>
            <a:r>
              <a:rPr lang="uk-UA" altLang="ru-RU" smtClean="0"/>
              <a:t>Ознайомлення зі стрічкою</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71463" y="73025"/>
            <a:ext cx="8229600" cy="609600"/>
          </a:xfrm>
        </p:spPr>
        <p:txBody>
          <a:bodyPr/>
          <a:lstStyle/>
          <a:p>
            <a:pPr eaLnBrk="1" hangingPunct="1"/>
            <a:r>
              <a:rPr lang="uk-UA" altLang="ru-RU" smtClean="0"/>
              <a:t>Тест 2, запитання 3</a:t>
            </a:r>
          </a:p>
        </p:txBody>
      </p:sp>
      <p:sp>
        <p:nvSpPr>
          <p:cNvPr id="126979" name="Rectangle 3"/>
          <p:cNvSpPr>
            <a:spLocks noGrp="1" noChangeArrowheads="1"/>
          </p:cNvSpPr>
          <p:nvPr>
            <p:ph type="body" sz="half" idx="2"/>
          </p:nvPr>
        </p:nvSpPr>
        <p:spPr>
          <a:xfrm>
            <a:off x="271463" y="850900"/>
            <a:ext cx="6562725" cy="1189038"/>
          </a:xfrm>
        </p:spPr>
        <p:txBody>
          <a:bodyPr/>
          <a:lstStyle/>
          <a:p>
            <a:pPr marL="0" indent="0" eaLnBrk="1" hangingPunct="1">
              <a:spcAft>
                <a:spcPct val="75000"/>
              </a:spcAft>
            </a:pPr>
            <a:r>
              <a:rPr lang="uk-UA" altLang="ru-RU" b="1" smtClean="0"/>
              <a:t>В якому кутку вікна регулюється масштаб? (Виберіть одну відповідь.)</a:t>
            </a:r>
          </a:p>
        </p:txBody>
      </p:sp>
      <p:sp>
        <p:nvSpPr>
          <p:cNvPr id="126980" name="Rectangle 4"/>
          <p:cNvSpPr>
            <a:spLocks noChangeArrowheads="1"/>
          </p:cNvSpPr>
          <p:nvPr/>
        </p:nvSpPr>
        <p:spPr bwMode="auto">
          <a:xfrm>
            <a:off x="271463" y="2241550"/>
            <a:ext cx="762476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У правому верхньому. </a:t>
            </a:r>
          </a:p>
          <a:p>
            <a:pPr eaLnBrk="1" hangingPunct="1">
              <a:spcBef>
                <a:spcPct val="20000"/>
              </a:spcBef>
              <a:spcAft>
                <a:spcPct val="75000"/>
              </a:spcAft>
              <a:buFontTx/>
              <a:buAutoNum type="arabicPeriod"/>
            </a:pPr>
            <a:r>
              <a:rPr lang="uk-UA" altLang="ru-RU" sz="2000"/>
              <a:t>У лівому верхньому. </a:t>
            </a:r>
          </a:p>
          <a:p>
            <a:pPr eaLnBrk="1" hangingPunct="1">
              <a:spcBef>
                <a:spcPct val="20000"/>
              </a:spcBef>
              <a:spcAft>
                <a:spcPct val="75000"/>
              </a:spcAft>
              <a:buFontTx/>
              <a:buAutoNum type="arabicPeriod"/>
            </a:pPr>
            <a:r>
              <a:rPr lang="uk-UA" altLang="ru-RU" sz="2000"/>
              <a:t>У лівому нижньому. </a:t>
            </a:r>
          </a:p>
          <a:p>
            <a:pPr eaLnBrk="1" hangingPunct="1">
              <a:spcBef>
                <a:spcPct val="20000"/>
              </a:spcBef>
              <a:spcAft>
                <a:spcPct val="75000"/>
              </a:spcAft>
              <a:buFontTx/>
              <a:buAutoNum type="arabicPeriod"/>
            </a:pPr>
            <a:r>
              <a:rPr lang="uk-UA" altLang="ru-RU" sz="2000"/>
              <a:t>У правому нижньому. </a:t>
            </a:r>
          </a:p>
        </p:txBody>
      </p:sp>
      <p:sp>
        <p:nvSpPr>
          <p:cNvPr id="542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6980">
                                            <p:txEl>
                                              <p:pRg st="3" end="3"/>
                                            </p:txEl>
                                          </p:spTgt>
                                        </p:tgtEl>
                                        <p:attrNameLst>
                                          <p:attrName>style.visibility</p:attrName>
                                        </p:attrNameLst>
                                      </p:cBhvr>
                                      <p:to>
                                        <p:strVal val="visible"/>
                                      </p:to>
                                    </p:set>
                                    <p:animEffect transition="in" filter="slide(fromLeft)">
                                      <p:cBhvr>
                                        <p:cTn id="27" dur="500"/>
                                        <p:tgtEl>
                                          <p:spTgt spid="126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71463" y="73025"/>
            <a:ext cx="8229600" cy="609600"/>
          </a:xfrm>
        </p:spPr>
        <p:txBody>
          <a:bodyPr/>
          <a:lstStyle/>
          <a:p>
            <a:pPr eaLnBrk="1" hangingPunct="1"/>
            <a:r>
              <a:rPr lang="uk-UA" altLang="ru-RU" smtClean="0"/>
              <a:t>Тест 2, запитання 3: Відповідь</a:t>
            </a:r>
          </a:p>
        </p:txBody>
      </p:sp>
      <p:sp>
        <p:nvSpPr>
          <p:cNvPr id="129027" name="Rectangle 3"/>
          <p:cNvSpPr>
            <a:spLocks noGrp="1" noChangeArrowheads="1"/>
          </p:cNvSpPr>
          <p:nvPr>
            <p:ph sz="half" idx="2"/>
          </p:nvPr>
        </p:nvSpPr>
        <p:spPr>
          <a:xfrm>
            <a:off x="257175" y="863600"/>
            <a:ext cx="8350250" cy="703263"/>
          </a:xfrm>
        </p:spPr>
        <p:txBody>
          <a:bodyPr/>
          <a:lstStyle/>
          <a:p>
            <a:pPr marL="0" indent="0" eaLnBrk="1" hangingPunct="1">
              <a:spcAft>
                <a:spcPct val="75000"/>
              </a:spcAft>
            </a:pPr>
            <a:r>
              <a:rPr lang="uk-UA" altLang="ru-RU" smtClean="0"/>
              <a:t>У правому нижньому.</a:t>
            </a:r>
          </a:p>
        </p:txBody>
      </p:sp>
      <p:sp>
        <p:nvSpPr>
          <p:cNvPr id="129028" name="Rectangle 4"/>
          <p:cNvSpPr>
            <a:spLocks noChangeArrowheads="1"/>
          </p:cNvSpPr>
          <p:nvPr/>
        </p:nvSpPr>
        <p:spPr bwMode="auto">
          <a:xfrm>
            <a:off x="257175" y="2109788"/>
            <a:ext cx="83502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Так, правильно. У правому нижньому кутку можна зменшити або збільшити масштаб. Також для регулювання масштабу можна використати меню </a:t>
            </a:r>
            <a:r>
              <a:rPr lang="uk-UA" altLang="ru-RU" sz="2000" b="1"/>
              <a:t>Вигляд</a:t>
            </a:r>
            <a:r>
              <a:rPr lang="uk-UA" altLang="ru-RU" sz="2000"/>
              <a:t>.</a:t>
            </a:r>
          </a:p>
        </p:txBody>
      </p:sp>
      <p:sp>
        <p:nvSpPr>
          <p:cNvPr id="553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uk-UA" altLang="ru-RU" smtClean="0"/>
              <a:t>Урок 3</a:t>
            </a:r>
          </a:p>
        </p:txBody>
      </p:sp>
      <p:sp>
        <p:nvSpPr>
          <p:cNvPr id="65539" name="Rectangle 3"/>
          <p:cNvSpPr>
            <a:spLocks noGrp="1" noChangeArrowheads="1"/>
          </p:cNvSpPr>
          <p:nvPr>
            <p:ph type="subTitle" idx="1"/>
          </p:nvPr>
        </p:nvSpPr>
        <p:spPr/>
        <p:txBody>
          <a:bodyPr/>
          <a:lstStyle/>
          <a:p>
            <a:pPr eaLnBrk="1" hangingPunct="1"/>
            <a:r>
              <a:rPr lang="uk-UA" altLang="ru-RU" smtClean="0"/>
              <a:t>Новий формат файлу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68288" y="73025"/>
            <a:ext cx="8027987" cy="614363"/>
          </a:xfrm>
        </p:spPr>
        <p:txBody>
          <a:bodyPr/>
          <a:lstStyle/>
          <a:p>
            <a:pPr eaLnBrk="1" hangingPunct="1"/>
            <a:r>
              <a:rPr lang="uk-UA" altLang="ru-RU" smtClean="0"/>
              <a:t>Новий формат файлу</a:t>
            </a:r>
          </a:p>
        </p:txBody>
      </p:sp>
      <p:sp>
        <p:nvSpPr>
          <p:cNvPr id="131075" name="Rectangle 3"/>
          <p:cNvSpPr>
            <a:spLocks noChangeArrowheads="1"/>
          </p:cNvSpPr>
          <p:nvPr/>
        </p:nvSpPr>
        <p:spPr bwMode="auto">
          <a:xfrm>
            <a:off x="6119813" y="839788"/>
            <a:ext cx="2744787"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Ще одна велика зміна в новій версії Word: удосконалений </a:t>
            </a:r>
            <a:r>
              <a:rPr lang="uk-UA" altLang="ru-RU" sz="2000" b="1"/>
              <a:t>формат файлів</a:t>
            </a:r>
            <a:r>
              <a:rPr lang="uk-UA" altLang="ru-RU" sz="2000"/>
              <a:t>. </a:t>
            </a:r>
          </a:p>
          <a:p>
            <a:pPr eaLnBrk="1" hangingPunct="1">
              <a:spcBef>
                <a:spcPct val="20000"/>
              </a:spcBef>
              <a:spcAft>
                <a:spcPct val="75000"/>
              </a:spcAft>
            </a:pPr>
            <a:r>
              <a:rPr lang="uk-UA" altLang="ru-RU" sz="2000"/>
              <a:t>Що це означає для вас?</a:t>
            </a:r>
          </a:p>
        </p:txBody>
      </p:sp>
      <p:sp>
        <p:nvSpPr>
          <p:cNvPr id="131077" name="Rectangle 5"/>
          <p:cNvSpPr>
            <a:spLocks noChangeArrowheads="1"/>
          </p:cNvSpPr>
          <p:nvPr/>
        </p:nvSpPr>
        <p:spPr bwMode="auto">
          <a:xfrm>
            <a:off x="268288" y="3994150"/>
            <a:ext cx="57419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Новий формат файлів допомагає зменшити розміри файлів і підвищити їх рівень безпеки. Є й інші переваги. </a:t>
            </a:r>
          </a:p>
        </p:txBody>
      </p:sp>
      <p:sp>
        <p:nvSpPr>
          <p:cNvPr id="57349" name="Line 6"/>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31079" name="Picture 7" descr="Документи Word і формат XML"/>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9725" y="947738"/>
            <a:ext cx="5662613" cy="2854325"/>
          </a:xfrm>
          <a:noFill/>
        </p:spPr>
      </p:pic>
      <p:sp>
        <p:nvSpPr>
          <p:cNvPr id="573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slide(fromTop)">
                                      <p:cBhvr>
                                        <p:cTn id="17" dur="500"/>
                                        <p:tgtEl>
                                          <p:spTgt spid="131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0" end="0"/>
                                            </p:txEl>
                                          </p:spTgt>
                                        </p:tgtEl>
                                        <p:attrNameLst>
                                          <p:attrName>style.visibility</p:attrName>
                                        </p:attrNameLst>
                                      </p:cBhvr>
                                      <p:to>
                                        <p:strVal val="visible"/>
                                      </p:to>
                                    </p:set>
                                    <p:animEffect transition="in" filter="slide(fromLeft)">
                                      <p:cBhvr>
                                        <p:cTn id="22" dur="500"/>
                                        <p:tgtEl>
                                          <p:spTgt spid="131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8288" y="73025"/>
            <a:ext cx="8027987" cy="614363"/>
          </a:xfrm>
        </p:spPr>
        <p:txBody>
          <a:bodyPr/>
          <a:lstStyle/>
          <a:p>
            <a:pPr eaLnBrk="1" hangingPunct="1"/>
            <a:r>
              <a:rPr lang="uk-UA" altLang="ru-RU" smtClean="0"/>
              <a:t>Чому змінено? Формат XML</a:t>
            </a:r>
          </a:p>
        </p:txBody>
      </p:sp>
      <p:sp>
        <p:nvSpPr>
          <p:cNvPr id="133123" name="Rectangle 3"/>
          <p:cNvSpPr>
            <a:spLocks noChangeArrowheads="1"/>
          </p:cNvSpPr>
          <p:nvPr/>
        </p:nvSpPr>
        <p:spPr bwMode="auto">
          <a:xfrm>
            <a:off x="6119813" y="839788"/>
            <a:ext cx="2744787"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Новий формат файлу документа Word ґрунтується на нових форматах Office Open XML.</a:t>
            </a:r>
          </a:p>
        </p:txBody>
      </p:sp>
      <p:sp>
        <p:nvSpPr>
          <p:cNvPr id="133125" name="Rectangle 5"/>
          <p:cNvSpPr>
            <a:spLocks noChangeArrowheads="1"/>
          </p:cNvSpPr>
          <p:nvPr/>
        </p:nvSpPr>
        <p:spPr bwMode="auto">
          <a:xfrm>
            <a:off x="268288" y="3994150"/>
            <a:ext cx="59261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Використання цього формату дає безліч переваг:</a:t>
            </a:r>
          </a:p>
        </p:txBody>
      </p:sp>
      <p:sp>
        <p:nvSpPr>
          <p:cNvPr id="58373"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33128" name="Picture 8" descr="Формат файлу XML означає підвищення рівня безпеки, менший розмір файлу, надійніший захист"/>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9725" y="947738"/>
            <a:ext cx="5662613" cy="2854325"/>
          </a:xfrm>
          <a:noFill/>
        </p:spPr>
      </p:pic>
      <p:sp>
        <p:nvSpPr>
          <p:cNvPr id="133129" name="Rectangle 9"/>
          <p:cNvSpPr>
            <a:spLocks noChangeArrowheads="1"/>
          </p:cNvSpPr>
          <p:nvPr/>
        </p:nvSpPr>
        <p:spPr bwMode="auto">
          <a:xfrm>
            <a:off x="268288" y="4506913"/>
            <a:ext cx="62611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buFontTx/>
              <a:buChar char="•"/>
            </a:pPr>
            <a:r>
              <a:rPr lang="uk-UA" altLang="ru-RU">
                <a:solidFill>
                  <a:srgbClr val="FFCC00"/>
                </a:solidFill>
              </a:rPr>
              <a:t>Допомагає зробити ваші документи безпечнішими. </a:t>
            </a:r>
          </a:p>
          <a:p>
            <a:pPr eaLnBrk="1" hangingPunct="1">
              <a:spcBef>
                <a:spcPct val="20000"/>
              </a:spcBef>
              <a:spcAft>
                <a:spcPct val="45000"/>
              </a:spcAft>
              <a:buFontTx/>
              <a:buChar char="•"/>
            </a:pPr>
            <a:r>
              <a:rPr lang="uk-UA" altLang="ru-RU">
                <a:solidFill>
                  <a:srgbClr val="FFCC00"/>
                </a:solidFill>
              </a:rPr>
              <a:t>Зменшує розмір файлів документів.</a:t>
            </a:r>
          </a:p>
          <a:p>
            <a:pPr eaLnBrk="1" hangingPunct="1">
              <a:spcBef>
                <a:spcPct val="20000"/>
              </a:spcBef>
              <a:spcAft>
                <a:spcPct val="45000"/>
              </a:spcAft>
              <a:buFontTx/>
              <a:buChar char="•"/>
            </a:pPr>
            <a:r>
              <a:rPr lang="uk-UA" altLang="ru-RU">
                <a:solidFill>
                  <a:srgbClr val="FFCC00"/>
                </a:solidFill>
              </a:rPr>
              <a:t>Робить документи менш чутливими до пошкодження. </a:t>
            </a:r>
          </a:p>
        </p:txBody>
      </p:sp>
      <p:sp>
        <p:nvSpPr>
          <p:cNvPr id="583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lide(fromTop)">
                                      <p:cBhvr>
                                        <p:cTn id="7" dur="500"/>
                                        <p:tgtEl>
                                          <p:spTgt spid="133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slide(fromTop)">
                                      <p:cBhvr>
                                        <p:cTn id="12" dur="500"/>
                                        <p:tgtEl>
                                          <p:spTgt spid="133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3125">
                                            <p:txEl>
                                              <p:pRg st="0" end="0"/>
                                            </p:txEl>
                                          </p:spTgt>
                                        </p:tgtEl>
                                        <p:attrNameLst>
                                          <p:attrName>style.visibility</p:attrName>
                                        </p:attrNameLst>
                                      </p:cBhvr>
                                      <p:to>
                                        <p:strVal val="visible"/>
                                      </p:to>
                                    </p:set>
                                    <p:animEffect transition="in" filter="slide(fromLeft)">
                                      <p:cBhvr>
                                        <p:cTn id="17" dur="500"/>
                                        <p:tgtEl>
                                          <p:spTgt spid="13312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29">
                                            <p:txEl>
                                              <p:pRg st="0" end="0"/>
                                            </p:txEl>
                                          </p:spTgt>
                                        </p:tgtEl>
                                        <p:attrNameLst>
                                          <p:attrName>style.visibility</p:attrName>
                                        </p:attrNameLst>
                                      </p:cBhvr>
                                      <p:to>
                                        <p:strVal val="visible"/>
                                      </p:to>
                                    </p:set>
                                    <p:animEffect transition="in" filter="checkerboard(across)">
                                      <p:cBhvr>
                                        <p:cTn id="22" dur="500"/>
                                        <p:tgtEl>
                                          <p:spTgt spid="13312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29">
                                            <p:txEl>
                                              <p:pRg st="1" end="1"/>
                                            </p:txEl>
                                          </p:spTgt>
                                        </p:tgtEl>
                                        <p:attrNameLst>
                                          <p:attrName>style.visibility</p:attrName>
                                        </p:attrNameLst>
                                      </p:cBhvr>
                                      <p:to>
                                        <p:strVal val="visible"/>
                                      </p:to>
                                    </p:set>
                                    <p:animEffect transition="in" filter="checkerboard(across)">
                                      <p:cBhvr>
                                        <p:cTn id="27" dur="500"/>
                                        <p:tgtEl>
                                          <p:spTgt spid="13312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129">
                                            <p:txEl>
                                              <p:pRg st="2" end="2"/>
                                            </p:txEl>
                                          </p:spTgt>
                                        </p:tgtEl>
                                        <p:attrNameLst>
                                          <p:attrName>style.visibility</p:attrName>
                                        </p:attrNameLst>
                                      </p:cBhvr>
                                      <p:to>
                                        <p:strVal val="visible"/>
                                      </p:to>
                                    </p:set>
                                    <p:animEffect transition="in" filter="checkerboard(across)">
                                      <p:cBhvr>
                                        <p:cTn id="32" dur="500"/>
                                        <p:tgtEl>
                                          <p:spTgt spid="133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5" grpId="0" build="p" autoUpdateAnimBg="0"/>
      <p:bldP spid="13312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68288" y="63500"/>
            <a:ext cx="8904287" cy="614363"/>
          </a:xfrm>
        </p:spPr>
        <p:txBody>
          <a:bodyPr/>
          <a:lstStyle/>
          <a:p>
            <a:pPr eaLnBrk="1" hangingPunct="1"/>
            <a:r>
              <a:rPr lang="uk-UA" altLang="ru-RU" smtClean="0"/>
              <a:t>Чому змінено? Нові функції</a:t>
            </a:r>
          </a:p>
        </p:txBody>
      </p:sp>
      <p:sp>
        <p:nvSpPr>
          <p:cNvPr id="236547"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Новий формат файлів дає змогу використовувати функції, доступні лише у Word 2007. </a:t>
            </a:r>
          </a:p>
          <a:p>
            <a:pPr eaLnBrk="1" hangingPunct="1">
              <a:spcBef>
                <a:spcPct val="20000"/>
              </a:spcBef>
              <a:spcAft>
                <a:spcPct val="75000"/>
              </a:spcAft>
            </a:pPr>
            <a:endParaRPr lang="uk-UA" altLang="ru-RU" sz="2000"/>
          </a:p>
        </p:txBody>
      </p:sp>
      <p:sp>
        <p:nvSpPr>
          <p:cNvPr id="59396"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6551" name="Rectangle 7"/>
          <p:cNvSpPr>
            <a:spLocks noChangeArrowheads="1"/>
          </p:cNvSpPr>
          <p:nvPr/>
        </p:nvSpPr>
        <p:spPr bwMode="auto">
          <a:xfrm>
            <a:off x="268288" y="4019550"/>
            <a:ext cx="672306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Прикладом такої функції є нові графічні об'єкти SmartArt</a:t>
            </a:r>
            <a:r>
              <a:rPr lang="uk-UA" altLang="ru-RU" sz="2000" baseline="30000">
                <a:solidFill>
                  <a:srgbClr val="FFCC00"/>
                </a:solidFill>
                <a:cs typeface="Arial" charset="0"/>
              </a:rPr>
              <a:t>™</a:t>
            </a:r>
            <a:r>
              <a:rPr lang="uk-UA" altLang="ru-RU">
                <a:solidFill>
                  <a:srgbClr val="FFCC00"/>
                </a:solidFill>
              </a:rPr>
              <a:t>.</a:t>
            </a:r>
          </a:p>
          <a:p>
            <a:pPr eaLnBrk="1" hangingPunct="1">
              <a:spcBef>
                <a:spcPct val="20000"/>
              </a:spcBef>
              <a:spcAft>
                <a:spcPct val="75000"/>
              </a:spcAft>
            </a:pPr>
            <a:r>
              <a:rPr lang="uk-UA" altLang="ru-RU">
                <a:solidFill>
                  <a:srgbClr val="FFCC00"/>
                </a:solidFill>
              </a:rPr>
              <a:t>Нижче відображено завантаження такого об'єкта у Word. Зверніть увагу на те, скільки різновидів графіки SmartArt пропонується на вибір. </a:t>
            </a:r>
          </a:p>
        </p:txBody>
      </p:sp>
      <p:pic>
        <p:nvPicPr>
          <p:cNvPr id="236552" name="Picture 8" descr="Вкладка «Вставлення» та діалогове вікно «Вибір рисунка SmartArt»"/>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593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36552"/>
                                        </p:tgtEl>
                                        <p:attrNameLst>
                                          <p:attrName>style.visibility</p:attrName>
                                        </p:attrNameLst>
                                      </p:cBhvr>
                                      <p:to>
                                        <p:strVal val="visible"/>
                                      </p:to>
                                    </p:set>
                                    <p:animEffect transition="in" filter="slide(fromTop)">
                                      <p:cBhvr>
                                        <p:cTn id="7" dur="500"/>
                                        <p:tgtEl>
                                          <p:spTgt spid="2365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6547"/>
                                        </p:tgtEl>
                                        <p:attrNameLst>
                                          <p:attrName>style.visibility</p:attrName>
                                        </p:attrNameLst>
                                      </p:cBhvr>
                                      <p:to>
                                        <p:strVal val="visible"/>
                                      </p:to>
                                    </p:set>
                                    <p:animEffect transition="in" filter="slide(fromTop)">
                                      <p:cBhvr>
                                        <p:cTn id="12" dur="500"/>
                                        <p:tgtEl>
                                          <p:spTgt spid="236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6551">
                                            <p:txEl>
                                              <p:pRg st="0" end="0"/>
                                            </p:txEl>
                                          </p:spTgt>
                                        </p:tgtEl>
                                        <p:attrNameLst>
                                          <p:attrName>style.visibility</p:attrName>
                                        </p:attrNameLst>
                                      </p:cBhvr>
                                      <p:to>
                                        <p:strVal val="visible"/>
                                      </p:to>
                                    </p:set>
                                    <p:animEffect transition="in" filter="slide(fromLeft)">
                                      <p:cBhvr>
                                        <p:cTn id="17" dur="500"/>
                                        <p:tgtEl>
                                          <p:spTgt spid="2365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6551">
                                            <p:txEl>
                                              <p:pRg st="1" end="1"/>
                                            </p:txEl>
                                          </p:spTgt>
                                        </p:tgtEl>
                                        <p:attrNameLst>
                                          <p:attrName>style.visibility</p:attrName>
                                        </p:attrNameLst>
                                      </p:cBhvr>
                                      <p:to>
                                        <p:strVal val="visible"/>
                                      </p:to>
                                    </p:set>
                                    <p:animEffect transition="in" filter="slide(fromLeft)">
                                      <p:cBhvr>
                                        <p:cTn id="22" dur="500"/>
                                        <p:tgtEl>
                                          <p:spTgt spid="2365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utoUpdateAnimBg="0"/>
      <p:bldP spid="2365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8288" y="63500"/>
            <a:ext cx="8904287" cy="614363"/>
          </a:xfrm>
        </p:spPr>
        <p:txBody>
          <a:bodyPr/>
          <a:lstStyle/>
          <a:p>
            <a:pPr eaLnBrk="1" hangingPunct="1"/>
            <a:r>
              <a:rPr lang="uk-UA" altLang="ru-RU" sz="2800" smtClean="0"/>
              <a:t>Як дізнатися, що використовується новий формат? </a:t>
            </a:r>
          </a:p>
        </p:txBody>
      </p:sp>
      <p:sp>
        <p:nvSpPr>
          <p:cNvPr id="238595"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Коли створюється новий документ у Word 2007, а потім він зберігається, новий формат файлу буде вибрано автоматично.</a:t>
            </a:r>
          </a:p>
        </p:txBody>
      </p:sp>
      <p:sp>
        <p:nvSpPr>
          <p:cNvPr id="60420"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8599" name="Rectangle 7"/>
          <p:cNvSpPr>
            <a:spLocks noChangeArrowheads="1"/>
          </p:cNvSpPr>
          <p:nvPr/>
        </p:nvSpPr>
        <p:spPr bwMode="auto">
          <a:xfrm>
            <a:off x="268288" y="4019550"/>
            <a:ext cx="593407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Переконайтеся в цьому, уважно оглянувши діалогове вікно </a:t>
            </a:r>
            <a:r>
              <a:rPr lang="uk-UA" altLang="ru-RU" b="1">
                <a:solidFill>
                  <a:srgbClr val="FFCC00"/>
                </a:solidFill>
              </a:rPr>
              <a:t>Зберегти як</a:t>
            </a:r>
            <a:r>
              <a:rPr lang="uk-UA" altLang="ru-RU">
                <a:solidFill>
                  <a:srgbClr val="FFCC00"/>
                </a:solidFill>
              </a:rPr>
              <a:t> . Як можна помітити, у списку </a:t>
            </a:r>
            <a:r>
              <a:rPr lang="uk-UA" altLang="ru-RU" b="1">
                <a:solidFill>
                  <a:srgbClr val="FFCC00"/>
                </a:solidFill>
              </a:rPr>
              <a:t>Тип файлу</a:t>
            </a:r>
            <a:r>
              <a:rPr lang="uk-UA" altLang="ru-RU">
                <a:solidFill>
                  <a:srgbClr val="FFCC00"/>
                </a:solidFill>
              </a:rPr>
              <a:t> вибрано пункт </a:t>
            </a:r>
            <a:r>
              <a:rPr lang="uk-UA" altLang="ru-RU" b="1">
                <a:solidFill>
                  <a:srgbClr val="FFCC00"/>
                </a:solidFill>
              </a:rPr>
              <a:t>Документ Word</a:t>
            </a:r>
            <a:r>
              <a:rPr lang="uk-UA" altLang="ru-RU">
                <a:solidFill>
                  <a:srgbClr val="FFCC00"/>
                </a:solidFill>
              </a:rPr>
              <a:t>. Це означає, що використовується новий формат файлу. </a:t>
            </a:r>
          </a:p>
        </p:txBody>
      </p:sp>
      <p:pic>
        <p:nvPicPr>
          <p:cNvPr id="238600" name="Picture 8" descr="Діалогове вікно «Збереження документа»"/>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604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38600"/>
                                        </p:tgtEl>
                                        <p:attrNameLst>
                                          <p:attrName>style.visibility</p:attrName>
                                        </p:attrNameLst>
                                      </p:cBhvr>
                                      <p:to>
                                        <p:strVal val="visible"/>
                                      </p:to>
                                    </p:set>
                                    <p:animEffect transition="in" filter="slide(fromTop)">
                                      <p:cBhvr>
                                        <p:cTn id="7" dur="500"/>
                                        <p:tgtEl>
                                          <p:spTgt spid="2386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8595"/>
                                        </p:tgtEl>
                                        <p:attrNameLst>
                                          <p:attrName>style.visibility</p:attrName>
                                        </p:attrNameLst>
                                      </p:cBhvr>
                                      <p:to>
                                        <p:strVal val="visible"/>
                                      </p:to>
                                    </p:set>
                                    <p:animEffect transition="in" filter="slide(fromTop)">
                                      <p:cBhvr>
                                        <p:cTn id="12" dur="500"/>
                                        <p:tgtEl>
                                          <p:spTgt spid="2385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8599">
                                            <p:txEl>
                                              <p:pRg st="0" end="0"/>
                                            </p:txEl>
                                          </p:spTgt>
                                        </p:tgtEl>
                                        <p:attrNameLst>
                                          <p:attrName>style.visibility</p:attrName>
                                        </p:attrNameLst>
                                      </p:cBhvr>
                                      <p:to>
                                        <p:strVal val="visible"/>
                                      </p:to>
                                    </p:set>
                                    <p:animEffect transition="in" filter="slide(fromLeft)">
                                      <p:cBhvr>
                                        <p:cTn id="17" dur="500"/>
                                        <p:tgtEl>
                                          <p:spTgt spid="2385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59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8288" y="63500"/>
            <a:ext cx="8904287" cy="614363"/>
          </a:xfrm>
        </p:spPr>
        <p:txBody>
          <a:bodyPr/>
          <a:lstStyle/>
          <a:p>
            <a:pPr eaLnBrk="1" hangingPunct="1"/>
            <a:r>
              <a:rPr lang="uk-UA" altLang="ru-RU" smtClean="0"/>
              <a:t>Існує кілька форматів файлів?</a:t>
            </a:r>
          </a:p>
        </p:txBody>
      </p:sp>
      <p:sp>
        <p:nvSpPr>
          <p:cNvPr id="240643"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Раніше було лише два типи файлів Word: документи та шаблони (.doc і .dot). </a:t>
            </a:r>
          </a:p>
        </p:txBody>
      </p:sp>
      <p:sp>
        <p:nvSpPr>
          <p:cNvPr id="61444" name="Line 4"/>
          <p:cNvSpPr>
            <a:spLocks noChangeShapeType="1"/>
          </p:cNvSpPr>
          <p:nvPr/>
        </p:nvSpPr>
        <p:spPr bwMode="auto">
          <a:xfrm>
            <a:off x="339725" y="4308475"/>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0647" name="Rectangle 7"/>
          <p:cNvSpPr>
            <a:spLocks noChangeArrowheads="1"/>
          </p:cNvSpPr>
          <p:nvPr/>
        </p:nvSpPr>
        <p:spPr bwMode="auto">
          <a:xfrm>
            <a:off x="268288" y="4340225"/>
            <a:ext cx="62896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У Word 2007 є чотири типи файлів: .docx, .dotx, .docm і .dotm («x» — це скорочення від «XML», а «m» — скорочення слова «макроси»).</a:t>
            </a:r>
          </a:p>
          <a:p>
            <a:pPr eaLnBrk="1" hangingPunct="1">
              <a:spcBef>
                <a:spcPct val="20000"/>
              </a:spcBef>
              <a:spcAft>
                <a:spcPct val="75000"/>
              </a:spcAft>
            </a:pPr>
            <a:r>
              <a:rPr lang="uk-UA" altLang="ru-RU">
                <a:solidFill>
                  <a:srgbClr val="FFCC00"/>
                </a:solidFill>
              </a:rPr>
              <a:t>Єдина нагода побачити відмінні формати файлу Word — у разі використання макросів або коду. </a:t>
            </a:r>
          </a:p>
        </p:txBody>
      </p:sp>
      <p:graphicFrame>
        <p:nvGraphicFramePr>
          <p:cNvPr id="240715" name="Group 75"/>
          <p:cNvGraphicFramePr>
            <a:graphicFrameLocks noGrp="1"/>
          </p:cNvGraphicFramePr>
          <p:nvPr>
            <p:ph type="tbl" idx="1"/>
          </p:nvPr>
        </p:nvGraphicFramePr>
        <p:xfrm>
          <a:off x="350838" y="935038"/>
          <a:ext cx="5651500" cy="3200400"/>
        </p:xfrm>
        <a:graphic>
          <a:graphicData uri="http://schemas.openxmlformats.org/drawingml/2006/table">
            <a:tbl>
              <a:tblPr/>
              <a:tblGrid>
                <a:gridCol w="1874837"/>
                <a:gridCol w="3776663"/>
              </a:tblGrid>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rgbClr val="555464"/>
                          </a:solidFill>
                          <a:effectLst/>
                          <a:latin typeface="Arial" charset="0"/>
                        </a:rPr>
                        <a:t>Розширення файлу</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1" i="0" u="none" strike="noStrike" cap="none" normalizeH="0" baseline="0" smtClean="0">
                          <a:ln>
                            <a:noFill/>
                          </a:ln>
                          <a:solidFill>
                            <a:srgbClr val="555464"/>
                          </a:solidFill>
                          <a:effectLst/>
                          <a:latin typeface="Arial" charset="0"/>
                        </a:rPr>
                        <a:t>Що для чого використовується</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.docx</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Стандартний документ Word без макросів або коду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.dotx</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Шаблон Word без макросів або коду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.docm</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Документ Word, який може містити макроси або код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.dotm</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800" b="0" i="0" u="none" strike="noStrike" cap="none" normalizeH="0" baseline="0" smtClean="0">
                          <a:ln>
                            <a:noFill/>
                          </a:ln>
                          <a:solidFill>
                            <a:srgbClr val="555464"/>
                          </a:solidFill>
                          <a:effectLst/>
                          <a:latin typeface="Arial" charset="0"/>
                        </a:rPr>
                        <a:t>Шаблон Word, який може містити макроси або код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2"/>
                    </a:solidFill>
                  </a:tcPr>
                </a:tc>
              </a:tr>
            </a:tbl>
          </a:graphicData>
        </a:graphic>
      </p:graphicFrame>
      <p:sp>
        <p:nvSpPr>
          <p:cNvPr id="614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40715"/>
                                        </p:tgtEl>
                                        <p:attrNameLst>
                                          <p:attrName>style.visibility</p:attrName>
                                        </p:attrNameLst>
                                      </p:cBhvr>
                                      <p:to>
                                        <p:strVal val="visible"/>
                                      </p:to>
                                    </p:set>
                                    <p:animEffect transition="in" filter="slide(fromTop)">
                                      <p:cBhvr>
                                        <p:cTn id="7" dur="500"/>
                                        <p:tgtEl>
                                          <p:spTgt spid="240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slide(fromTop)">
                                      <p:cBhvr>
                                        <p:cTn id="12" dur="500"/>
                                        <p:tgtEl>
                                          <p:spTgt spid="240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0647">
                                            <p:txEl>
                                              <p:pRg st="0" end="0"/>
                                            </p:txEl>
                                          </p:spTgt>
                                        </p:tgtEl>
                                        <p:attrNameLst>
                                          <p:attrName>style.visibility</p:attrName>
                                        </p:attrNameLst>
                                      </p:cBhvr>
                                      <p:to>
                                        <p:strVal val="visible"/>
                                      </p:to>
                                    </p:set>
                                    <p:animEffect transition="in" filter="slide(fromLeft)">
                                      <p:cBhvr>
                                        <p:cTn id="17" dur="500"/>
                                        <p:tgtEl>
                                          <p:spTgt spid="2406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0647">
                                            <p:txEl>
                                              <p:pRg st="1" end="1"/>
                                            </p:txEl>
                                          </p:spTgt>
                                        </p:tgtEl>
                                        <p:attrNameLst>
                                          <p:attrName>style.visibility</p:attrName>
                                        </p:attrNameLst>
                                      </p:cBhvr>
                                      <p:to>
                                        <p:strVal val="visible"/>
                                      </p:to>
                                    </p:set>
                                    <p:animEffect transition="in" filter="slide(fromLeft)">
                                      <p:cBhvr>
                                        <p:cTn id="22" dur="500"/>
                                        <p:tgtEl>
                                          <p:spTgt spid="2406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autoUpdateAnimBg="0"/>
      <p:bldP spid="24064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68288" y="63500"/>
            <a:ext cx="8904287" cy="614363"/>
          </a:xfrm>
        </p:spPr>
        <p:txBody>
          <a:bodyPr/>
          <a:lstStyle/>
          <a:p>
            <a:pPr eaLnBrk="1" hangingPunct="1"/>
            <a:r>
              <a:rPr lang="uk-UA" altLang="ru-RU" smtClean="0"/>
              <a:t>Як стосовно наявних документів?</a:t>
            </a:r>
          </a:p>
        </p:txBody>
      </p:sp>
      <p:sp>
        <p:nvSpPr>
          <p:cNvPr id="242691"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Можливо, вам цікаво, що відбувається під час відкриття старих документів у новій версії Word?</a:t>
            </a:r>
          </a:p>
          <a:p>
            <a:pPr eaLnBrk="1" hangingPunct="1">
              <a:spcBef>
                <a:spcPct val="20000"/>
              </a:spcBef>
              <a:spcAft>
                <a:spcPct val="75000"/>
              </a:spcAft>
            </a:pPr>
            <a:endParaRPr lang="uk-UA" altLang="ru-RU" sz="2000"/>
          </a:p>
        </p:txBody>
      </p:sp>
      <p:sp>
        <p:nvSpPr>
          <p:cNvPr id="62468"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2695" name="Rectangle 7"/>
          <p:cNvSpPr>
            <a:spLocks noChangeArrowheads="1"/>
          </p:cNvSpPr>
          <p:nvPr/>
        </p:nvSpPr>
        <p:spPr bwMode="auto">
          <a:xfrm>
            <a:off x="268288" y="4019550"/>
            <a:ext cx="59848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a:solidFill>
                  <a:srgbClr val="FFCC00"/>
                </a:solidFill>
              </a:rPr>
              <a:t>У Word 2007 можна відкрити файли, створені в усіх попередніх версіях Word 1.0-2003. </a:t>
            </a:r>
          </a:p>
          <a:p>
            <a:pPr eaLnBrk="1" hangingPunct="1">
              <a:spcBef>
                <a:spcPct val="20000"/>
              </a:spcBef>
              <a:spcAft>
                <a:spcPct val="75000"/>
              </a:spcAft>
            </a:pPr>
            <a:r>
              <a:rPr lang="uk-UA" altLang="ru-RU">
                <a:solidFill>
                  <a:srgbClr val="FFCC00"/>
                </a:solidFill>
              </a:rPr>
              <a:t>Word відкриває старі документи в </a:t>
            </a:r>
            <a:r>
              <a:rPr lang="uk-UA" altLang="ru-RU" b="1">
                <a:solidFill>
                  <a:srgbClr val="FFCC00"/>
                </a:solidFill>
              </a:rPr>
              <a:t>режимі сумісності</a:t>
            </a:r>
            <a:r>
              <a:rPr lang="uk-UA" altLang="ru-RU">
                <a:solidFill>
                  <a:srgbClr val="FFCC00"/>
                </a:solidFill>
              </a:rPr>
              <a:t>. Це можна помітити по напису вгорі документа: </a:t>
            </a:r>
            <a:r>
              <a:rPr lang="uk-UA" altLang="ru-RU" b="1">
                <a:solidFill>
                  <a:srgbClr val="FFCC00"/>
                </a:solidFill>
              </a:rPr>
              <a:t>(Режим сумісності)</a:t>
            </a:r>
            <a:r>
              <a:rPr lang="uk-UA" altLang="ru-RU">
                <a:solidFill>
                  <a:srgbClr val="FFCC00"/>
                </a:solidFill>
              </a:rPr>
              <a:t> біля імені файлу.</a:t>
            </a:r>
          </a:p>
        </p:txBody>
      </p:sp>
      <p:pic>
        <p:nvPicPr>
          <p:cNvPr id="242696" name="Picture 8" descr="Ім'я файлу документа із зазначенням режиму сумісност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73138"/>
            <a:ext cx="5651500" cy="2801937"/>
          </a:xfrm>
          <a:noFill/>
        </p:spPr>
      </p:pic>
      <p:sp>
        <p:nvSpPr>
          <p:cNvPr id="624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42696"/>
                                        </p:tgtEl>
                                        <p:attrNameLst>
                                          <p:attrName>style.visibility</p:attrName>
                                        </p:attrNameLst>
                                      </p:cBhvr>
                                      <p:to>
                                        <p:strVal val="visible"/>
                                      </p:to>
                                    </p:set>
                                    <p:animEffect transition="in" filter="slide(fromTop)">
                                      <p:cBhvr>
                                        <p:cTn id="7" dur="500"/>
                                        <p:tgtEl>
                                          <p:spTgt spid="242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2691"/>
                                        </p:tgtEl>
                                        <p:attrNameLst>
                                          <p:attrName>style.visibility</p:attrName>
                                        </p:attrNameLst>
                                      </p:cBhvr>
                                      <p:to>
                                        <p:strVal val="visible"/>
                                      </p:to>
                                    </p:set>
                                    <p:animEffect transition="in" filter="slide(fromTop)">
                                      <p:cBhvr>
                                        <p:cTn id="12" dur="500"/>
                                        <p:tgtEl>
                                          <p:spTgt spid="2426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2695">
                                            <p:txEl>
                                              <p:pRg st="0" end="0"/>
                                            </p:txEl>
                                          </p:spTgt>
                                        </p:tgtEl>
                                        <p:attrNameLst>
                                          <p:attrName>style.visibility</p:attrName>
                                        </p:attrNameLst>
                                      </p:cBhvr>
                                      <p:to>
                                        <p:strVal val="visible"/>
                                      </p:to>
                                    </p:set>
                                    <p:animEffect transition="in" filter="slide(fromLeft)">
                                      <p:cBhvr>
                                        <p:cTn id="17" dur="500"/>
                                        <p:tgtEl>
                                          <p:spTgt spid="24269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2695">
                                            <p:txEl>
                                              <p:pRg st="1" end="1"/>
                                            </p:txEl>
                                          </p:spTgt>
                                        </p:tgtEl>
                                        <p:attrNameLst>
                                          <p:attrName>style.visibility</p:attrName>
                                        </p:attrNameLst>
                                      </p:cBhvr>
                                      <p:to>
                                        <p:strVal val="visible"/>
                                      </p:to>
                                    </p:set>
                                    <p:animEffect transition="in" filter="slide(fromLeft)">
                                      <p:cBhvr>
                                        <p:cTn id="22" dur="500"/>
                                        <p:tgtEl>
                                          <p:spTgt spid="2426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utoUpdateAnimBg="0"/>
      <p:bldP spid="24269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54000" y="63500"/>
            <a:ext cx="8904288" cy="614363"/>
          </a:xfrm>
        </p:spPr>
        <p:txBody>
          <a:bodyPr/>
          <a:lstStyle/>
          <a:p>
            <a:pPr eaLnBrk="1" hangingPunct="1"/>
            <a:r>
              <a:rPr lang="uk-UA" altLang="ru-RU" smtClean="0"/>
              <a:t>Режим сумісності</a:t>
            </a:r>
          </a:p>
        </p:txBody>
      </p:sp>
      <p:sp>
        <p:nvSpPr>
          <p:cNvPr id="244739" name="Rectangle 3"/>
          <p:cNvSpPr>
            <a:spLocks noChangeArrowheads="1"/>
          </p:cNvSpPr>
          <p:nvPr/>
        </p:nvSpPr>
        <p:spPr bwMode="auto">
          <a:xfrm>
            <a:off x="6119813" y="854075"/>
            <a:ext cx="2744787"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Навіщо потрібен режим сумісності? </a:t>
            </a:r>
          </a:p>
          <a:p>
            <a:pPr eaLnBrk="1" hangingPunct="1">
              <a:spcBef>
                <a:spcPct val="20000"/>
              </a:spcBef>
              <a:spcAft>
                <a:spcPct val="75000"/>
              </a:spcAft>
            </a:pPr>
            <a:r>
              <a:rPr lang="uk-UA" altLang="ru-RU" sz="2000"/>
              <a:t>Стисло кажучи, Word повідомляє про те, що використовується старий формат файлу. </a:t>
            </a:r>
          </a:p>
        </p:txBody>
      </p:sp>
      <p:sp>
        <p:nvSpPr>
          <p:cNvPr id="63492"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4746" name="Rectangle 10"/>
          <p:cNvSpPr>
            <a:spLocks noChangeArrowheads="1"/>
          </p:cNvSpPr>
          <p:nvPr/>
        </p:nvSpPr>
        <p:spPr bwMode="auto">
          <a:xfrm>
            <a:off x="254000" y="3994150"/>
            <a:ext cx="59261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Оскільки цей формат файлу не підтримує певні функції нової версії Word, ці функції вимкнуто або змінено подібно до старої версії Word. </a:t>
            </a:r>
          </a:p>
        </p:txBody>
      </p:sp>
      <p:pic>
        <p:nvPicPr>
          <p:cNvPr id="244747" name="Picture 11" descr="Команда «Графічний об'єкт SmartArt» і «Бібліотека діаграм» у режимі сумісності"/>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634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44747"/>
                                        </p:tgtEl>
                                        <p:attrNameLst>
                                          <p:attrName>style.visibility</p:attrName>
                                        </p:attrNameLst>
                                      </p:cBhvr>
                                      <p:to>
                                        <p:strVal val="visible"/>
                                      </p:to>
                                    </p:set>
                                    <p:animEffect transition="in" filter="slide(fromTop)">
                                      <p:cBhvr>
                                        <p:cTn id="7" dur="500"/>
                                        <p:tgtEl>
                                          <p:spTgt spid="244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4739">
                                            <p:txEl>
                                              <p:pRg st="0" end="0"/>
                                            </p:txEl>
                                          </p:spTgt>
                                        </p:tgtEl>
                                        <p:attrNameLst>
                                          <p:attrName>style.visibility</p:attrName>
                                        </p:attrNameLst>
                                      </p:cBhvr>
                                      <p:to>
                                        <p:strVal val="visible"/>
                                      </p:to>
                                    </p:set>
                                    <p:animEffect transition="in" filter="slide(fromTop)">
                                      <p:cBhvr>
                                        <p:cTn id="12" dur="500"/>
                                        <p:tgtEl>
                                          <p:spTgt spid="2447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4739">
                                            <p:txEl>
                                              <p:pRg st="1" end="1"/>
                                            </p:txEl>
                                          </p:spTgt>
                                        </p:tgtEl>
                                        <p:attrNameLst>
                                          <p:attrName>style.visibility</p:attrName>
                                        </p:attrNameLst>
                                      </p:cBhvr>
                                      <p:to>
                                        <p:strVal val="visible"/>
                                      </p:to>
                                    </p:set>
                                    <p:animEffect transition="in" filter="slide(fromTop)">
                                      <p:cBhvr>
                                        <p:cTn id="17" dur="500"/>
                                        <p:tgtEl>
                                          <p:spTgt spid="2447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4746">
                                            <p:txEl>
                                              <p:pRg st="0" end="0"/>
                                            </p:txEl>
                                          </p:spTgt>
                                        </p:tgtEl>
                                        <p:attrNameLst>
                                          <p:attrName>style.visibility</p:attrName>
                                        </p:attrNameLst>
                                      </p:cBhvr>
                                      <p:to>
                                        <p:strVal val="visible"/>
                                      </p:to>
                                    </p:set>
                                    <p:animEffect transition="in" filter="slide(fromLeft)">
                                      <p:cBhvr>
                                        <p:cTn id="22" dur="500"/>
                                        <p:tgtEl>
                                          <p:spTgt spid="244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P spid="24474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8288" y="73025"/>
            <a:ext cx="8027987" cy="614363"/>
          </a:xfrm>
        </p:spPr>
        <p:txBody>
          <a:bodyPr/>
          <a:lstStyle/>
          <a:p>
            <a:pPr eaLnBrk="1" hangingPunct="1"/>
            <a:r>
              <a:rPr lang="uk-UA" altLang="ru-RU" smtClean="0"/>
              <a:t>Ознайомлення зі стрічкою</a:t>
            </a:r>
          </a:p>
        </p:txBody>
      </p:sp>
      <p:sp>
        <p:nvSpPr>
          <p:cNvPr id="23555" name="Rectangle 3"/>
          <p:cNvSpPr>
            <a:spLocks noChangeArrowheads="1"/>
          </p:cNvSpPr>
          <p:nvPr/>
        </p:nvSpPr>
        <p:spPr bwMode="auto">
          <a:xfrm>
            <a:off x="6119813" y="839788"/>
            <a:ext cx="2744787"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t>Під час першого відкриття Word 2007 вас може здивувати новий інтерфейс цієї програми.</a:t>
            </a:r>
          </a:p>
          <a:p>
            <a:pPr eaLnBrk="1" hangingPunct="1">
              <a:spcBef>
                <a:spcPct val="20000"/>
              </a:spcBef>
              <a:spcAft>
                <a:spcPct val="75000"/>
              </a:spcAft>
            </a:pPr>
            <a:r>
              <a:rPr lang="uk-UA" altLang="ru-RU"/>
              <a:t>Більшість змін відбулося на стрічці — області, яка охоплює верхню частину вікна Word.</a:t>
            </a:r>
          </a:p>
        </p:txBody>
      </p:sp>
      <p:sp>
        <p:nvSpPr>
          <p:cNvPr id="23557" name="Rectangle 5"/>
          <p:cNvSpPr>
            <a:spLocks noChangeArrowheads="1"/>
          </p:cNvSpPr>
          <p:nvPr/>
        </p:nvSpPr>
        <p:spPr bwMode="auto">
          <a:xfrm>
            <a:off x="268288" y="3994150"/>
            <a:ext cx="63944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Стрічка висуває на передній план найуживаніші команди, що усуває потребу пошуку типових елементів у різних частинах програми. </a:t>
            </a:r>
          </a:p>
          <a:p>
            <a:pPr eaLnBrk="1" hangingPunct="1">
              <a:spcBef>
                <a:spcPct val="20000"/>
              </a:spcBef>
              <a:spcAft>
                <a:spcPct val="75000"/>
              </a:spcAft>
            </a:pPr>
            <a:r>
              <a:rPr lang="uk-UA" altLang="ru-RU">
                <a:solidFill>
                  <a:srgbClr val="FFCC00"/>
                </a:solidFill>
              </a:rPr>
              <a:t>Мета змінення — полегшення та прискорення роботи. </a:t>
            </a:r>
          </a:p>
        </p:txBody>
      </p:sp>
      <p:sp>
        <p:nvSpPr>
          <p:cNvPr id="17413" name="Line 6"/>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23559" name="Picture 7" descr="Стрічка у Ribbo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9725" y="933450"/>
            <a:ext cx="5662613" cy="2854325"/>
          </a:xfrm>
          <a:noFill/>
        </p:spPr>
      </p:pic>
      <p:sp>
        <p:nvSpPr>
          <p:cNvPr id="174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lide(fromTop)">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slide(fromTop)">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slide(fromTop)">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0" end="0"/>
                                            </p:txEl>
                                          </p:spTgt>
                                        </p:tgtEl>
                                        <p:attrNameLst>
                                          <p:attrName>style.visibility</p:attrName>
                                        </p:attrNameLst>
                                      </p:cBhvr>
                                      <p:to>
                                        <p:strVal val="visible"/>
                                      </p:to>
                                    </p:set>
                                    <p:animEffect transition="in" filter="slide(fromLeft)">
                                      <p:cBhvr>
                                        <p:cTn id="22" dur="500"/>
                                        <p:tgtEl>
                                          <p:spTgt spid="2355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557">
                                            <p:txEl>
                                              <p:pRg st="1" end="1"/>
                                            </p:txEl>
                                          </p:spTgt>
                                        </p:tgtEl>
                                        <p:attrNameLst>
                                          <p:attrName>style.visibility</p:attrName>
                                        </p:attrNameLst>
                                      </p:cBhvr>
                                      <p:to>
                                        <p:strVal val="visible"/>
                                      </p:to>
                                    </p:set>
                                    <p:animEffect transition="in" filter="slide(fromLeft)">
                                      <p:cBhvr>
                                        <p:cTn id="2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68288" y="63500"/>
            <a:ext cx="8904287" cy="614363"/>
          </a:xfrm>
        </p:spPr>
        <p:txBody>
          <a:bodyPr/>
          <a:lstStyle/>
          <a:p>
            <a:pPr eaLnBrk="1" hangingPunct="1"/>
            <a:r>
              <a:rPr lang="uk-UA" altLang="ru-RU" smtClean="0"/>
              <a:t>Перетворення старих файлів</a:t>
            </a:r>
          </a:p>
        </p:txBody>
      </p:sp>
      <p:sp>
        <p:nvSpPr>
          <p:cNvPr id="246787" name="Rectangle 3"/>
          <p:cNvSpPr>
            <a:spLocks noChangeArrowheads="1"/>
          </p:cNvSpPr>
          <p:nvPr/>
        </p:nvSpPr>
        <p:spPr bwMode="auto">
          <a:xfrm>
            <a:off x="6119813" y="854075"/>
            <a:ext cx="2744787"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Чи можна перетворити старий формат документа на новий формат файлу?</a:t>
            </a:r>
          </a:p>
          <a:p>
            <a:pPr eaLnBrk="1" hangingPunct="1">
              <a:spcBef>
                <a:spcPct val="20000"/>
              </a:spcBef>
              <a:spcAft>
                <a:spcPct val="75000"/>
              </a:spcAft>
            </a:pPr>
            <a:r>
              <a:rPr lang="uk-UA" altLang="ru-RU" sz="2000"/>
              <a:t>Звичайно. </a:t>
            </a:r>
          </a:p>
        </p:txBody>
      </p:sp>
      <p:sp>
        <p:nvSpPr>
          <p:cNvPr id="64516"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6791" name="Rectangle 7"/>
          <p:cNvSpPr>
            <a:spLocks noChangeArrowheads="1"/>
          </p:cNvSpPr>
          <p:nvPr/>
        </p:nvSpPr>
        <p:spPr bwMode="auto">
          <a:xfrm>
            <a:off x="268288" y="3943350"/>
            <a:ext cx="59340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35000"/>
              </a:spcAft>
            </a:pPr>
            <a:r>
              <a:rPr lang="uk-UA" altLang="ru-RU">
                <a:solidFill>
                  <a:srgbClr val="FFCC00"/>
                </a:solidFill>
              </a:rPr>
              <a:t>Відкривши документ у Word 2007, просто натисніть кнопку </a:t>
            </a:r>
            <a:r>
              <a:rPr lang="uk-UA" altLang="ru-RU" b="1">
                <a:solidFill>
                  <a:srgbClr val="FFCC00"/>
                </a:solidFill>
              </a:rPr>
              <a:t>Microsoft Office</a:t>
            </a:r>
            <a:r>
              <a:rPr lang="uk-UA" altLang="ru-RU">
                <a:solidFill>
                  <a:srgbClr val="FFCC00"/>
                </a:solidFill>
              </a:rPr>
              <a:t>, а потім виберіть у меню пункт </a:t>
            </a:r>
            <a:r>
              <a:rPr lang="uk-UA" altLang="ru-RU" b="1">
                <a:solidFill>
                  <a:srgbClr val="FFCC00"/>
                </a:solidFill>
              </a:rPr>
              <a:t>Перетворити</a:t>
            </a:r>
            <a:r>
              <a:rPr lang="uk-UA" altLang="ru-RU">
                <a:solidFill>
                  <a:srgbClr val="FFCC00"/>
                </a:solidFill>
              </a:rPr>
              <a:t>.</a:t>
            </a:r>
          </a:p>
          <a:p>
            <a:pPr eaLnBrk="1" hangingPunct="1">
              <a:spcBef>
                <a:spcPct val="20000"/>
              </a:spcBef>
              <a:spcAft>
                <a:spcPct val="35000"/>
              </a:spcAft>
            </a:pPr>
            <a:r>
              <a:rPr lang="uk-UA" altLang="ru-RU">
                <a:solidFill>
                  <a:srgbClr val="FFCC00"/>
                </a:solidFill>
              </a:rPr>
              <a:t>Це перетворення надає переваги нового формату (допомагає зменшувати розміри файлів, підвищувати рівень їх безпечності тощо), а також нові функції, подані в повному, необмеженому вигляді. </a:t>
            </a:r>
          </a:p>
        </p:txBody>
      </p:sp>
      <p:pic>
        <p:nvPicPr>
          <p:cNvPr id="246792" name="Picture 8" descr="Команда «Перетворити» в меню, яке відкривається за натискання кнопки «Microsoft Offic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645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46792"/>
                                        </p:tgtEl>
                                        <p:attrNameLst>
                                          <p:attrName>style.visibility</p:attrName>
                                        </p:attrNameLst>
                                      </p:cBhvr>
                                      <p:to>
                                        <p:strVal val="visible"/>
                                      </p:to>
                                    </p:set>
                                    <p:animEffect transition="in" filter="slide(fromTop)">
                                      <p:cBhvr>
                                        <p:cTn id="7" dur="500"/>
                                        <p:tgtEl>
                                          <p:spTgt spid="2467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slide(fromTop)">
                                      <p:cBhvr>
                                        <p:cTn id="12" dur="500"/>
                                        <p:tgtEl>
                                          <p:spTgt spid="2467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6787">
                                            <p:txEl>
                                              <p:pRg st="1" end="1"/>
                                            </p:txEl>
                                          </p:spTgt>
                                        </p:tgtEl>
                                        <p:attrNameLst>
                                          <p:attrName>style.visibility</p:attrName>
                                        </p:attrNameLst>
                                      </p:cBhvr>
                                      <p:to>
                                        <p:strVal val="visible"/>
                                      </p:to>
                                    </p:set>
                                    <p:animEffect transition="in" filter="slide(fromTop)">
                                      <p:cBhvr>
                                        <p:cTn id="17" dur="500"/>
                                        <p:tgtEl>
                                          <p:spTgt spid="2467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6791">
                                            <p:txEl>
                                              <p:pRg st="0" end="0"/>
                                            </p:txEl>
                                          </p:spTgt>
                                        </p:tgtEl>
                                        <p:attrNameLst>
                                          <p:attrName>style.visibility</p:attrName>
                                        </p:attrNameLst>
                                      </p:cBhvr>
                                      <p:to>
                                        <p:strVal val="visible"/>
                                      </p:to>
                                    </p:set>
                                    <p:animEffect transition="in" filter="slide(fromLeft)">
                                      <p:cBhvr>
                                        <p:cTn id="22" dur="500"/>
                                        <p:tgtEl>
                                          <p:spTgt spid="24679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46791">
                                            <p:txEl>
                                              <p:pRg st="1" end="1"/>
                                            </p:txEl>
                                          </p:spTgt>
                                        </p:tgtEl>
                                        <p:attrNameLst>
                                          <p:attrName>style.visibility</p:attrName>
                                        </p:attrNameLst>
                                      </p:cBhvr>
                                      <p:to>
                                        <p:strVal val="visible"/>
                                      </p:to>
                                    </p:set>
                                    <p:animEffect transition="in" filter="slide(fromLeft)">
                                      <p:cBhvr>
                                        <p:cTn id="27" dur="500"/>
                                        <p:tgtEl>
                                          <p:spTgt spid="2467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autoUpdateAnimBg="0"/>
      <p:bldP spid="24679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54000" y="63500"/>
            <a:ext cx="8904288" cy="614363"/>
          </a:xfrm>
        </p:spPr>
        <p:txBody>
          <a:bodyPr/>
          <a:lstStyle/>
          <a:p>
            <a:pPr eaLnBrk="1" hangingPunct="1"/>
            <a:r>
              <a:rPr lang="uk-UA" altLang="ru-RU" sz="2400" smtClean="0"/>
              <a:t>Спільне використання документів за допомогою конвертора</a:t>
            </a:r>
          </a:p>
        </p:txBody>
      </p:sp>
      <p:sp>
        <p:nvSpPr>
          <p:cNvPr id="248835"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t>Якщо ви плануєте працювати над документами спільно </a:t>
            </a:r>
            <a:r>
              <a:rPr lang="en-US" altLang="ru-RU" sz="1600"/>
              <a:t/>
            </a:r>
            <a:br>
              <a:rPr lang="en-US" altLang="ru-RU" sz="1600"/>
            </a:br>
            <a:r>
              <a:rPr lang="uk-UA" altLang="ru-RU" sz="1600"/>
              <a:t>з іншими користувачами, вам потрібно знати про нові методи перетворення. </a:t>
            </a:r>
          </a:p>
          <a:p>
            <a:pPr eaLnBrk="1" hangingPunct="1">
              <a:spcBef>
                <a:spcPct val="20000"/>
              </a:spcBef>
              <a:spcAft>
                <a:spcPct val="75000"/>
              </a:spcAft>
            </a:pPr>
            <a:r>
              <a:rPr lang="uk-UA" altLang="ru-RU" sz="1600"/>
              <a:t>Уявімо типову ситуацію, яка потребує використання </a:t>
            </a:r>
            <a:r>
              <a:rPr lang="uk-UA" altLang="ru-RU" sz="1600" b="1"/>
              <a:t>конвертора</a:t>
            </a:r>
            <a:r>
              <a:rPr lang="uk-UA" altLang="ru-RU" sz="1600"/>
              <a:t>. </a:t>
            </a:r>
          </a:p>
        </p:txBody>
      </p:sp>
      <p:sp>
        <p:nvSpPr>
          <p:cNvPr id="65540"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8839" name="Rectangle 7"/>
          <p:cNvSpPr>
            <a:spLocks noChangeArrowheads="1"/>
          </p:cNvSpPr>
          <p:nvPr/>
        </p:nvSpPr>
        <p:spPr bwMode="auto">
          <a:xfrm>
            <a:off x="254000" y="4019550"/>
            <a:ext cx="5934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Спочатку припустімо, що ви використовуєте новий формат файлів, створюючи або зберігаючи нові документи чи оновлюючи старі документи за допомогою команди </a:t>
            </a:r>
            <a:r>
              <a:rPr lang="uk-UA" altLang="ru-RU" b="1">
                <a:solidFill>
                  <a:srgbClr val="FFCC00"/>
                </a:solidFill>
              </a:rPr>
              <a:t>Перетворити</a:t>
            </a:r>
            <a:r>
              <a:rPr lang="uk-UA" altLang="ru-RU">
                <a:solidFill>
                  <a:srgbClr val="FFCC00"/>
                </a:solidFill>
              </a:rPr>
              <a:t> в меню, яке відкривається кнопкою </a:t>
            </a:r>
            <a:r>
              <a:rPr lang="uk-UA" altLang="ru-RU" b="1">
                <a:solidFill>
                  <a:srgbClr val="FFCC00"/>
                </a:solidFill>
              </a:rPr>
              <a:t>Microsoft Office</a:t>
            </a:r>
            <a:r>
              <a:rPr lang="uk-UA" altLang="ru-RU">
                <a:solidFill>
                  <a:srgbClr val="FFCC00"/>
                </a:solidFill>
              </a:rPr>
              <a:t>.</a:t>
            </a:r>
          </a:p>
        </p:txBody>
      </p:sp>
      <p:pic>
        <p:nvPicPr>
          <p:cNvPr id="248840" name="Picture 8" descr="Діалогове вікно"/>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655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48840"/>
                                        </p:tgtEl>
                                        <p:attrNameLst>
                                          <p:attrName>style.visibility</p:attrName>
                                        </p:attrNameLst>
                                      </p:cBhvr>
                                      <p:to>
                                        <p:strVal val="visible"/>
                                      </p:to>
                                    </p:set>
                                    <p:animEffect transition="in" filter="slide(fromTop)">
                                      <p:cBhvr>
                                        <p:cTn id="7" dur="500"/>
                                        <p:tgtEl>
                                          <p:spTgt spid="248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8835">
                                            <p:txEl>
                                              <p:pRg st="0" end="0"/>
                                            </p:txEl>
                                          </p:spTgt>
                                        </p:tgtEl>
                                        <p:attrNameLst>
                                          <p:attrName>style.visibility</p:attrName>
                                        </p:attrNameLst>
                                      </p:cBhvr>
                                      <p:to>
                                        <p:strVal val="visible"/>
                                      </p:to>
                                    </p:set>
                                    <p:animEffect transition="in" filter="slide(fromTop)">
                                      <p:cBhvr>
                                        <p:cTn id="12" dur="500"/>
                                        <p:tgtEl>
                                          <p:spTgt spid="2488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8835">
                                            <p:txEl>
                                              <p:pRg st="1" end="1"/>
                                            </p:txEl>
                                          </p:spTgt>
                                        </p:tgtEl>
                                        <p:attrNameLst>
                                          <p:attrName>style.visibility</p:attrName>
                                        </p:attrNameLst>
                                      </p:cBhvr>
                                      <p:to>
                                        <p:strVal val="visible"/>
                                      </p:to>
                                    </p:set>
                                    <p:animEffect transition="in" filter="slide(fromTop)">
                                      <p:cBhvr>
                                        <p:cTn id="17" dur="500"/>
                                        <p:tgtEl>
                                          <p:spTgt spid="2488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8839">
                                            <p:txEl>
                                              <p:pRg st="0" end="0"/>
                                            </p:txEl>
                                          </p:spTgt>
                                        </p:tgtEl>
                                        <p:attrNameLst>
                                          <p:attrName>style.visibility</p:attrName>
                                        </p:attrNameLst>
                                      </p:cBhvr>
                                      <p:to>
                                        <p:strVal val="visible"/>
                                      </p:to>
                                    </p:set>
                                    <p:animEffect transition="in" filter="slide(fromLeft)">
                                      <p:cBhvr>
                                        <p:cTn id="22" dur="500"/>
                                        <p:tgtEl>
                                          <p:spTgt spid="2488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P spid="24883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4000" y="63500"/>
            <a:ext cx="8904288" cy="614363"/>
          </a:xfrm>
        </p:spPr>
        <p:txBody>
          <a:bodyPr/>
          <a:lstStyle/>
          <a:p>
            <a:pPr eaLnBrk="1" hangingPunct="1"/>
            <a:r>
              <a:rPr lang="uk-UA" altLang="ru-RU" sz="2400" smtClean="0"/>
              <a:t>Спільне використання документів за допомогою конвертора</a:t>
            </a:r>
          </a:p>
        </p:txBody>
      </p:sp>
      <p:sp>
        <p:nvSpPr>
          <p:cNvPr id="66563"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t>Якщо ви плануєте працювати над документами спільно </a:t>
            </a:r>
            <a:r>
              <a:rPr lang="en-US" altLang="ru-RU" sz="1600"/>
              <a:t/>
            </a:r>
            <a:br>
              <a:rPr lang="en-US" altLang="ru-RU" sz="1600"/>
            </a:br>
            <a:r>
              <a:rPr lang="uk-UA" altLang="ru-RU" sz="1600"/>
              <a:t>з іншими користувачами, вам потрібно знати про нові методи перетворення. </a:t>
            </a:r>
          </a:p>
          <a:p>
            <a:pPr eaLnBrk="1" hangingPunct="1">
              <a:spcBef>
                <a:spcPct val="20000"/>
              </a:spcBef>
              <a:spcAft>
                <a:spcPct val="75000"/>
              </a:spcAft>
            </a:pPr>
            <a:r>
              <a:rPr lang="uk-UA" altLang="ru-RU" sz="1600"/>
              <a:t>Уявімо типову ситуацію, яка потребує використання </a:t>
            </a:r>
            <a:r>
              <a:rPr lang="uk-UA" altLang="ru-RU" sz="1600" b="1"/>
              <a:t>конвертора</a:t>
            </a:r>
            <a:r>
              <a:rPr lang="uk-UA" altLang="ru-RU" sz="1600"/>
              <a:t>. </a:t>
            </a:r>
          </a:p>
        </p:txBody>
      </p:sp>
      <p:sp>
        <p:nvSpPr>
          <p:cNvPr id="66564"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0885" name="Rectangle 5"/>
          <p:cNvSpPr>
            <a:spLocks noChangeArrowheads="1"/>
          </p:cNvSpPr>
          <p:nvPr/>
        </p:nvSpPr>
        <p:spPr bwMode="auto">
          <a:xfrm>
            <a:off x="268288" y="4019550"/>
            <a:ext cx="76565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Ваш друг має стару версію Word, яка входила до складу Office 2000. Потрібно надіслати йому електронною поштою найновіший документ. Чи зможе він відкрити його? </a:t>
            </a:r>
          </a:p>
        </p:txBody>
      </p:sp>
      <p:pic>
        <p:nvPicPr>
          <p:cNvPr id="66566" name="Picture 6" descr="Діалогове вікно"/>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250887" name="Rectangle 7"/>
          <p:cNvSpPr>
            <a:spLocks noChangeArrowheads="1"/>
          </p:cNvSpPr>
          <p:nvPr/>
        </p:nvSpPr>
        <p:spPr bwMode="auto">
          <a:xfrm>
            <a:off x="268288" y="5087938"/>
            <a:ext cx="708342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Так. Коли ваш колега клацне документ, з'явиться повідомлення із пропозицією завантажити конвертор, який дасть йому змогу відкрити цей документ. </a:t>
            </a:r>
          </a:p>
        </p:txBody>
      </p:sp>
      <p:sp>
        <p:nvSpPr>
          <p:cNvPr id="665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0885">
                                            <p:txEl>
                                              <p:pRg st="0" end="0"/>
                                            </p:txEl>
                                          </p:spTgt>
                                        </p:tgtEl>
                                        <p:attrNameLst>
                                          <p:attrName>style.visibility</p:attrName>
                                        </p:attrNameLst>
                                      </p:cBhvr>
                                      <p:to>
                                        <p:strVal val="visible"/>
                                      </p:to>
                                    </p:set>
                                    <p:animEffect transition="in" filter="slide(fromLeft)">
                                      <p:cBhvr>
                                        <p:cTn id="7" dur="500"/>
                                        <p:tgtEl>
                                          <p:spTgt spid="2508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0887">
                                            <p:txEl>
                                              <p:pRg st="0" end="0"/>
                                            </p:txEl>
                                          </p:spTgt>
                                        </p:tgtEl>
                                        <p:attrNameLst>
                                          <p:attrName>style.visibility</p:attrName>
                                        </p:attrNameLst>
                                      </p:cBhvr>
                                      <p:to>
                                        <p:strVal val="visible"/>
                                      </p:to>
                                    </p:set>
                                    <p:animEffect transition="in" filter="slide(fromLeft)">
                                      <p:cBhvr>
                                        <p:cTn id="12" dur="500"/>
                                        <p:tgtEl>
                                          <p:spTgt spid="2508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build="p" autoUpdateAnimBg="0" advAuto="0"/>
      <p:bldP spid="25088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54000" y="63500"/>
            <a:ext cx="8904288" cy="614363"/>
          </a:xfrm>
        </p:spPr>
        <p:txBody>
          <a:bodyPr/>
          <a:lstStyle/>
          <a:p>
            <a:pPr eaLnBrk="1" hangingPunct="1"/>
            <a:r>
              <a:rPr lang="uk-UA" altLang="ru-RU" sz="2400" smtClean="0"/>
              <a:t>Спільне використання документів за допомогою конвертора</a:t>
            </a:r>
          </a:p>
        </p:txBody>
      </p:sp>
      <p:sp>
        <p:nvSpPr>
          <p:cNvPr id="67587"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600"/>
              <a:t>Якщо ви плануєте працювати над документами спільно </a:t>
            </a:r>
            <a:r>
              <a:rPr lang="en-US" altLang="ru-RU" sz="1600"/>
              <a:t/>
            </a:r>
            <a:br>
              <a:rPr lang="en-US" altLang="ru-RU" sz="1600"/>
            </a:br>
            <a:r>
              <a:rPr lang="uk-UA" altLang="ru-RU" sz="1600"/>
              <a:t>з іншими користувачами, вам потрібно знати про нові методи перетворення. </a:t>
            </a:r>
          </a:p>
          <a:p>
            <a:pPr eaLnBrk="1" hangingPunct="1">
              <a:spcBef>
                <a:spcPct val="20000"/>
              </a:spcBef>
              <a:spcAft>
                <a:spcPct val="75000"/>
              </a:spcAft>
            </a:pPr>
            <a:r>
              <a:rPr lang="uk-UA" altLang="ru-RU" sz="1600"/>
              <a:t>Уявімо типову ситуацію, яка потребує використання </a:t>
            </a:r>
            <a:r>
              <a:rPr lang="uk-UA" altLang="ru-RU" sz="1600" b="1"/>
              <a:t>конвертора</a:t>
            </a:r>
            <a:r>
              <a:rPr lang="uk-UA" altLang="ru-RU" sz="1600"/>
              <a:t>. </a:t>
            </a:r>
          </a:p>
        </p:txBody>
      </p:sp>
      <p:sp>
        <p:nvSpPr>
          <p:cNvPr id="67588"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2933" name="Rectangle 5"/>
          <p:cNvSpPr>
            <a:spLocks noChangeArrowheads="1"/>
          </p:cNvSpPr>
          <p:nvPr/>
        </p:nvSpPr>
        <p:spPr bwMode="auto">
          <a:xfrm>
            <a:off x="268288" y="4019550"/>
            <a:ext cx="593407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Документ, який відкриє ваш колега, виглядатиме не </a:t>
            </a:r>
            <a:r>
              <a:rPr lang="uk-UA" altLang="ru-RU" i="1">
                <a:solidFill>
                  <a:srgbClr val="FFCC00"/>
                </a:solidFill>
              </a:rPr>
              <a:t>точно</a:t>
            </a:r>
            <a:r>
              <a:rPr lang="uk-UA" altLang="ru-RU">
                <a:solidFill>
                  <a:srgbClr val="FFCC00"/>
                </a:solidFill>
              </a:rPr>
              <a:t> так, як документ, який ви надіслали, оскільки багато функцій нової версії Word у цій версії не підтримуються. </a:t>
            </a:r>
          </a:p>
        </p:txBody>
      </p:sp>
      <p:pic>
        <p:nvPicPr>
          <p:cNvPr id="67590" name="Picture 6" descr="Діалогове вікно"/>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252936" name="Rectangle 8"/>
          <p:cNvSpPr>
            <a:spLocks noChangeArrowheads="1"/>
          </p:cNvSpPr>
          <p:nvPr/>
        </p:nvSpPr>
        <p:spPr bwMode="auto">
          <a:xfrm>
            <a:off x="268288" y="5376863"/>
            <a:ext cx="59340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Втім, ваш друг усе одно зможе відкрити документ, працювати з ним і надіслати його вам. </a:t>
            </a:r>
          </a:p>
        </p:txBody>
      </p:sp>
      <p:sp>
        <p:nvSpPr>
          <p:cNvPr id="675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2933">
                                            <p:txEl>
                                              <p:pRg st="0" end="0"/>
                                            </p:txEl>
                                          </p:spTgt>
                                        </p:tgtEl>
                                        <p:attrNameLst>
                                          <p:attrName>style.visibility</p:attrName>
                                        </p:attrNameLst>
                                      </p:cBhvr>
                                      <p:to>
                                        <p:strVal val="visible"/>
                                      </p:to>
                                    </p:set>
                                    <p:animEffect transition="in" filter="slide(fromLeft)">
                                      <p:cBhvr>
                                        <p:cTn id="7" dur="500"/>
                                        <p:tgtEl>
                                          <p:spTgt spid="2529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2936">
                                            <p:txEl>
                                              <p:pRg st="0" end="0"/>
                                            </p:txEl>
                                          </p:spTgt>
                                        </p:tgtEl>
                                        <p:attrNameLst>
                                          <p:attrName>style.visibility</p:attrName>
                                        </p:attrNameLst>
                                      </p:cBhvr>
                                      <p:to>
                                        <p:strVal val="visible"/>
                                      </p:to>
                                    </p:set>
                                    <p:animEffect transition="in" filter="slide(fromLeft)">
                                      <p:cBhvr>
                                        <p:cTn id="12" dur="500"/>
                                        <p:tgtEl>
                                          <p:spTgt spid="2529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build="p" autoUpdateAnimBg="0" advAuto="0"/>
      <p:bldP spid="252936"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268288" y="63500"/>
            <a:ext cx="8904287" cy="614363"/>
          </a:xfrm>
        </p:spPr>
        <p:txBody>
          <a:bodyPr/>
          <a:lstStyle/>
          <a:p>
            <a:pPr eaLnBrk="1" hangingPunct="1"/>
            <a:r>
              <a:rPr lang="uk-UA" altLang="ru-RU" sz="1800" smtClean="0"/>
              <a:t>Спільне використання документів шляхом їх збереження у старому форматі</a:t>
            </a:r>
          </a:p>
        </p:txBody>
      </p:sp>
      <p:sp>
        <p:nvSpPr>
          <p:cNvPr id="135171" name="Rectangle 3"/>
          <p:cNvSpPr>
            <a:spLocks noChangeArrowheads="1"/>
          </p:cNvSpPr>
          <p:nvPr/>
        </p:nvSpPr>
        <p:spPr bwMode="auto">
          <a:xfrm>
            <a:off x="6119813" y="839788"/>
            <a:ext cx="2644775"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Що робити, якщо ваш колега має не повністю оновлену версію Office 2000?</a:t>
            </a:r>
          </a:p>
          <a:p>
            <a:pPr eaLnBrk="1" hangingPunct="1">
              <a:spcBef>
                <a:spcPct val="20000"/>
              </a:spcBef>
              <a:spcAft>
                <a:spcPct val="75000"/>
              </a:spcAft>
            </a:pPr>
            <a:r>
              <a:rPr lang="uk-UA" altLang="ru-RU" sz="2000"/>
              <a:t>Збережіть документ у старому форматі файлу </a:t>
            </a:r>
            <a:r>
              <a:rPr lang="en-US" altLang="ru-RU" sz="2000"/>
              <a:t> </a:t>
            </a:r>
            <a:r>
              <a:rPr lang="uk-UA" altLang="ru-RU" sz="2000"/>
              <a:t>та надішліть йому. </a:t>
            </a:r>
          </a:p>
        </p:txBody>
      </p:sp>
      <p:graphicFrame>
        <p:nvGraphicFramePr>
          <p:cNvPr id="135172" name="Object 4"/>
          <p:cNvGraphicFramePr>
            <a:graphicFrameLocks noChangeAspect="1"/>
          </p:cNvGraphicFramePr>
          <p:nvPr/>
        </p:nvGraphicFramePr>
        <p:xfrm>
          <a:off x="339725" y="4535488"/>
          <a:ext cx="269875" cy="303212"/>
        </p:xfrm>
        <a:graphic>
          <a:graphicData uri="http://schemas.openxmlformats.org/presentationml/2006/ole">
            <mc:AlternateContent xmlns:mc="http://schemas.openxmlformats.org/markup-compatibility/2006">
              <mc:Choice xmlns:v="urn:schemas-microsoft-com:vml" Requires="v">
                <p:oleObj spid="_x0000_s9227" name="Visio" r:id="rId4" imgW="270231" imgH="303063" progId="Visio.Drawing.11">
                  <p:embed/>
                </p:oleObj>
              </mc:Choice>
              <mc:Fallback>
                <p:oleObj name="Visio" r:id="rId4" imgW="270231" imgH="30306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535488"/>
                        <a:ext cx="2698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3" name="Object 5"/>
          <p:cNvGraphicFramePr>
            <a:graphicFrameLocks noChangeAspect="1"/>
          </p:cNvGraphicFramePr>
          <p:nvPr/>
        </p:nvGraphicFramePr>
        <p:xfrm>
          <a:off x="339725" y="5251450"/>
          <a:ext cx="269875" cy="303213"/>
        </p:xfrm>
        <a:graphic>
          <a:graphicData uri="http://schemas.openxmlformats.org/presentationml/2006/ole">
            <mc:AlternateContent xmlns:mc="http://schemas.openxmlformats.org/markup-compatibility/2006">
              <mc:Choice xmlns:v="urn:schemas-microsoft-com:vml" Requires="v">
                <p:oleObj spid="_x0000_s9228" name="Visio" r:id="rId6" imgW="270231" imgH="303063" progId="Visio.Drawing.11">
                  <p:embed/>
                </p:oleObj>
              </mc:Choice>
              <mc:Fallback>
                <p:oleObj name="Visio" r:id="rId6" imgW="270231" imgH="303063"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5251450"/>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5177" name="Rectangle 9"/>
          <p:cNvSpPr>
            <a:spLocks noChangeArrowheads="1"/>
          </p:cNvSpPr>
          <p:nvPr/>
        </p:nvSpPr>
        <p:spPr bwMode="auto">
          <a:xfrm>
            <a:off x="676275" y="4502150"/>
            <a:ext cx="65373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45000"/>
              </a:spcAft>
            </a:pPr>
            <a:r>
              <a:rPr lang="uk-UA" altLang="ru-RU">
                <a:solidFill>
                  <a:srgbClr val="FFCC00"/>
                </a:solidFill>
              </a:rPr>
              <a:t>Натисніть </a:t>
            </a:r>
            <a:r>
              <a:rPr lang="uk-UA" altLang="ru-RU" b="1">
                <a:solidFill>
                  <a:srgbClr val="FFCC00"/>
                </a:solidFill>
              </a:rPr>
              <a:t>кнопку «Microsoft Office»</a:t>
            </a:r>
            <a:r>
              <a:rPr lang="uk-UA" altLang="ru-RU">
                <a:solidFill>
                  <a:srgbClr val="FFCC00"/>
                </a:solidFill>
              </a:rPr>
              <a:t> і в меню клацніть стрілку після команди </a:t>
            </a:r>
            <a:r>
              <a:rPr lang="uk-UA" altLang="ru-RU" b="1">
                <a:solidFill>
                  <a:srgbClr val="FFCC00"/>
                </a:solidFill>
              </a:rPr>
              <a:t>Зберегти як</a:t>
            </a:r>
            <a:r>
              <a:rPr lang="uk-UA" altLang="ru-RU">
                <a:solidFill>
                  <a:srgbClr val="FFCC00"/>
                </a:solidFill>
              </a:rPr>
              <a:t>.</a:t>
            </a:r>
          </a:p>
          <a:p>
            <a:pPr eaLnBrk="1" hangingPunct="1">
              <a:spcBef>
                <a:spcPct val="20000"/>
              </a:spcBef>
              <a:spcAft>
                <a:spcPct val="45000"/>
              </a:spcAft>
            </a:pPr>
            <a:r>
              <a:rPr lang="uk-UA" altLang="ru-RU">
                <a:solidFill>
                  <a:srgbClr val="FFCC00"/>
                </a:solidFill>
              </a:rPr>
              <a:t>У списку форматів виберіть пункт </a:t>
            </a:r>
            <a:r>
              <a:rPr lang="uk-UA" altLang="ru-RU" b="1">
                <a:solidFill>
                  <a:srgbClr val="FFCC00"/>
                </a:solidFill>
              </a:rPr>
              <a:t>Документ Word 97-2003</a:t>
            </a:r>
            <a:r>
              <a:rPr lang="uk-UA" altLang="ru-RU">
                <a:solidFill>
                  <a:srgbClr val="FFCC00"/>
                </a:solidFill>
              </a:rPr>
              <a:t>.</a:t>
            </a:r>
            <a:endParaRPr lang="uk-UA" altLang="ru-RU"/>
          </a:p>
        </p:txBody>
      </p:sp>
      <p:sp>
        <p:nvSpPr>
          <p:cNvPr id="135178" name="Rectangle 10"/>
          <p:cNvSpPr>
            <a:spLocks noChangeArrowheads="1"/>
          </p:cNvSpPr>
          <p:nvPr/>
        </p:nvSpPr>
        <p:spPr bwMode="auto">
          <a:xfrm>
            <a:off x="268288" y="3994150"/>
            <a:ext cx="59261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Ось як це робиться:</a:t>
            </a:r>
          </a:p>
        </p:txBody>
      </p:sp>
      <p:pic>
        <p:nvPicPr>
          <p:cNvPr id="135179" name="Picture 11" descr="Команда «Зберегти як» у меню, яке відкривається за натискання кнопки «Microsoft Office»"/>
          <p:cNvPicPr>
            <a:picLocks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9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slide(fromTop)">
                                      <p:cBhvr>
                                        <p:cTn id="7" dur="500"/>
                                        <p:tgtEl>
                                          <p:spTgt spid="135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xEl>
                                              <p:pRg st="0" end="0"/>
                                            </p:txEl>
                                          </p:spTgt>
                                        </p:tgtEl>
                                        <p:attrNameLst>
                                          <p:attrName>style.visibility</p:attrName>
                                        </p:attrNameLst>
                                      </p:cBhvr>
                                      <p:to>
                                        <p:strVal val="visible"/>
                                      </p:to>
                                    </p:set>
                                    <p:animEffect transition="in" filter="slide(fromTop)">
                                      <p:cBhvr>
                                        <p:cTn id="12" dur="500"/>
                                        <p:tgtEl>
                                          <p:spTgt spid="135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5171">
                                            <p:txEl>
                                              <p:pRg st="1" end="1"/>
                                            </p:txEl>
                                          </p:spTgt>
                                        </p:tgtEl>
                                        <p:attrNameLst>
                                          <p:attrName>style.visibility</p:attrName>
                                        </p:attrNameLst>
                                      </p:cBhvr>
                                      <p:to>
                                        <p:strVal val="visible"/>
                                      </p:to>
                                    </p:set>
                                    <p:animEffect transition="in" filter="slide(fromTop)">
                                      <p:cBhvr>
                                        <p:cTn id="17" dur="500"/>
                                        <p:tgtEl>
                                          <p:spTgt spid="135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5178">
                                            <p:txEl>
                                              <p:pRg st="0" end="0"/>
                                            </p:txEl>
                                          </p:spTgt>
                                        </p:tgtEl>
                                        <p:attrNameLst>
                                          <p:attrName>style.visibility</p:attrName>
                                        </p:attrNameLst>
                                      </p:cBhvr>
                                      <p:to>
                                        <p:strVal val="visible"/>
                                      </p:to>
                                    </p:set>
                                    <p:animEffect transition="in" filter="slide(fromLeft)">
                                      <p:cBhvr>
                                        <p:cTn id="22" dur="500"/>
                                        <p:tgtEl>
                                          <p:spTgt spid="13517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5172"/>
                                        </p:tgtEl>
                                        <p:attrNameLst>
                                          <p:attrName>style.visibility</p:attrName>
                                        </p:attrNameLst>
                                      </p:cBhvr>
                                      <p:to>
                                        <p:strVal val="visible"/>
                                      </p:to>
                                    </p:set>
                                    <p:animEffect transition="in" filter="dissolve">
                                      <p:cBhvr>
                                        <p:cTn id="27" dur="500"/>
                                        <p:tgtEl>
                                          <p:spTgt spid="135172"/>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135173"/>
                                        </p:tgtEl>
                                        <p:attrNameLst>
                                          <p:attrName>style.visibility</p:attrName>
                                        </p:attrNameLst>
                                      </p:cBhvr>
                                      <p:to>
                                        <p:strVal val="visible"/>
                                      </p:to>
                                    </p:set>
                                    <p:animEffect transition="in" filter="dissolve">
                                      <p:cBhvr>
                                        <p:cTn id="31" dur="500"/>
                                        <p:tgtEl>
                                          <p:spTgt spid="1351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35177">
                                            <p:txEl>
                                              <p:pRg st="0" end="0"/>
                                            </p:txEl>
                                          </p:spTgt>
                                        </p:tgtEl>
                                        <p:attrNameLst>
                                          <p:attrName>style.visibility</p:attrName>
                                        </p:attrNameLst>
                                      </p:cBhvr>
                                      <p:to>
                                        <p:strVal val="visible"/>
                                      </p:to>
                                    </p:set>
                                    <p:animEffect transition="in" filter="checkerboard(across)">
                                      <p:cBhvr>
                                        <p:cTn id="36" dur="500"/>
                                        <p:tgtEl>
                                          <p:spTgt spid="13517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35177">
                                            <p:txEl>
                                              <p:pRg st="1" end="1"/>
                                            </p:txEl>
                                          </p:spTgt>
                                        </p:tgtEl>
                                        <p:attrNameLst>
                                          <p:attrName>style.visibility</p:attrName>
                                        </p:attrNameLst>
                                      </p:cBhvr>
                                      <p:to>
                                        <p:strVal val="visible"/>
                                      </p:to>
                                    </p:set>
                                    <p:animEffect transition="in" filter="checkerboard(across)">
                                      <p:cBhvr>
                                        <p:cTn id="41" dur="500"/>
                                        <p:tgtEl>
                                          <p:spTgt spid="1351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P spid="135177" grpId="0" build="p" autoUpdateAnimBg="0"/>
      <p:bldP spid="13517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68288" y="63500"/>
            <a:ext cx="8904287" cy="614363"/>
          </a:xfrm>
        </p:spPr>
        <p:txBody>
          <a:bodyPr/>
          <a:lstStyle/>
          <a:p>
            <a:pPr eaLnBrk="1" hangingPunct="1"/>
            <a:r>
              <a:rPr lang="uk-UA" altLang="ru-RU" sz="1800" smtClean="0"/>
              <a:t>Спільне використання документів шляхом їх збереження у старому форматі</a:t>
            </a:r>
          </a:p>
        </p:txBody>
      </p:sp>
      <p:sp>
        <p:nvSpPr>
          <p:cNvPr id="258051" name="Rectangle 3"/>
          <p:cNvSpPr>
            <a:spLocks noChangeArrowheads="1"/>
          </p:cNvSpPr>
          <p:nvPr/>
        </p:nvSpPr>
        <p:spPr bwMode="auto">
          <a:xfrm>
            <a:off x="6119813" y="839788"/>
            <a:ext cx="257175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Може з'явитися попередження про те, що збереження у старому форматі файлу спричинить втрату або змінення деяких функцій.</a:t>
            </a:r>
          </a:p>
        </p:txBody>
      </p:sp>
      <p:sp>
        <p:nvSpPr>
          <p:cNvPr id="68612" name="Line 6"/>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8056" name="Rectangle 8"/>
          <p:cNvSpPr>
            <a:spLocks noChangeArrowheads="1"/>
          </p:cNvSpPr>
          <p:nvPr/>
        </p:nvSpPr>
        <p:spPr bwMode="auto">
          <a:xfrm>
            <a:off x="268288" y="3994150"/>
            <a:ext cx="61515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Наприклад, якщо документ містить нову схему, Word повідомить про те, що схему буде скомбіновано </a:t>
            </a:r>
            <a:r>
              <a:rPr lang="en-US" altLang="ru-RU">
                <a:solidFill>
                  <a:srgbClr val="FFCC00"/>
                </a:solidFill>
              </a:rPr>
              <a:t/>
            </a:r>
            <a:br>
              <a:rPr lang="en-US" altLang="ru-RU">
                <a:solidFill>
                  <a:srgbClr val="FFCC00"/>
                </a:solidFill>
              </a:rPr>
            </a:br>
            <a:r>
              <a:rPr lang="uk-UA" altLang="ru-RU">
                <a:solidFill>
                  <a:srgbClr val="FFCC00"/>
                </a:solidFill>
              </a:rPr>
              <a:t>в єдиний об'єкт, який не редагується. Принаймні, </a:t>
            </a:r>
            <a:r>
              <a:rPr lang="en-US" altLang="ru-RU">
                <a:solidFill>
                  <a:srgbClr val="FFCC00"/>
                </a:solidFill>
              </a:rPr>
              <a:t/>
            </a:r>
            <a:br>
              <a:rPr lang="en-US" altLang="ru-RU">
                <a:solidFill>
                  <a:srgbClr val="FFCC00"/>
                </a:solidFill>
              </a:rPr>
            </a:br>
            <a:r>
              <a:rPr lang="uk-UA" altLang="ru-RU">
                <a:solidFill>
                  <a:srgbClr val="FFCC00"/>
                </a:solidFill>
              </a:rPr>
              <a:t>у такий спосіб ваш колега зможе переглянути діаграму, але він не зможе відредагувати її, тому що його версія Word не підтримує роботу з цією новою функцією. </a:t>
            </a:r>
          </a:p>
        </p:txBody>
      </p:sp>
      <p:pic>
        <p:nvPicPr>
          <p:cNvPr id="68614" name="Picture 9" descr="Команда «Зберегти як» у меню, яке відкривається за натискання кнопки «Microsoft Offic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686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slide(fromTop)">
                                      <p:cBhvr>
                                        <p:cTn id="7" dur="500"/>
                                        <p:tgtEl>
                                          <p:spTgt spid="258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8056">
                                            <p:txEl>
                                              <p:pRg st="0" end="0"/>
                                            </p:txEl>
                                          </p:spTgt>
                                        </p:tgtEl>
                                        <p:attrNameLst>
                                          <p:attrName>style.visibility</p:attrName>
                                        </p:attrNameLst>
                                      </p:cBhvr>
                                      <p:to>
                                        <p:strVal val="visible"/>
                                      </p:to>
                                    </p:set>
                                    <p:animEffect transition="in" filter="slide(fromLeft)">
                                      <p:cBhvr>
                                        <p:cTn id="12" dur="500"/>
                                        <p:tgtEl>
                                          <p:spTgt spid="258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advAuto="0"/>
      <p:bldP spid="258056"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3, запитання 1</a:t>
            </a:r>
          </a:p>
        </p:txBody>
      </p:sp>
      <p:sp>
        <p:nvSpPr>
          <p:cNvPr id="159747" name="Rectangle 3"/>
          <p:cNvSpPr>
            <a:spLocks noGrp="1" noChangeArrowheads="1"/>
          </p:cNvSpPr>
          <p:nvPr>
            <p:ph type="body" sz="half" idx="2"/>
          </p:nvPr>
        </p:nvSpPr>
        <p:spPr>
          <a:xfrm>
            <a:off x="257175" y="850900"/>
            <a:ext cx="7685088" cy="1189038"/>
          </a:xfrm>
        </p:spPr>
        <p:txBody>
          <a:bodyPr/>
          <a:lstStyle/>
          <a:p>
            <a:pPr marL="0" indent="0" eaLnBrk="1" hangingPunct="1">
              <a:spcAft>
                <a:spcPct val="75000"/>
              </a:spcAft>
            </a:pPr>
            <a:r>
              <a:rPr lang="uk-UA" altLang="ru-RU" b="1" smtClean="0"/>
              <a:t>У рядку заголовка документа Word відображається «Звіт із маркетингу.doc (Режим сумісності)». Що це означає? (Виберіть одну відповідь.)</a:t>
            </a:r>
          </a:p>
        </p:txBody>
      </p:sp>
      <p:sp>
        <p:nvSpPr>
          <p:cNvPr id="159748" name="Rectangle 4"/>
          <p:cNvSpPr>
            <a:spLocks noChangeArrowheads="1"/>
          </p:cNvSpPr>
          <p:nvPr/>
        </p:nvSpPr>
        <p:spPr bwMode="auto">
          <a:xfrm>
            <a:off x="257175" y="2344738"/>
            <a:ext cx="6900863"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Можна працювати з документом, але його не можна зберегти. </a:t>
            </a:r>
          </a:p>
          <a:p>
            <a:pPr eaLnBrk="1" hangingPunct="1">
              <a:spcBef>
                <a:spcPct val="20000"/>
              </a:spcBef>
              <a:spcAft>
                <a:spcPct val="75000"/>
              </a:spcAft>
              <a:buFontTx/>
              <a:buAutoNum type="arabicPeriod"/>
            </a:pPr>
            <a:r>
              <a:rPr lang="uk-UA" altLang="ru-RU" sz="2000"/>
              <a:t>З документом не можна працювати, оскільки він несумісний. </a:t>
            </a:r>
          </a:p>
          <a:p>
            <a:pPr eaLnBrk="1" hangingPunct="1">
              <a:spcBef>
                <a:spcPct val="20000"/>
              </a:spcBef>
              <a:spcAft>
                <a:spcPct val="75000"/>
              </a:spcAft>
              <a:buFontTx/>
              <a:buAutoNum type="arabicPeriod"/>
            </a:pPr>
            <a:r>
              <a:rPr lang="uk-UA" altLang="ru-RU" sz="2000"/>
              <a:t>Можна працювати з документом із використанням усіх нових функцій Word. </a:t>
            </a:r>
          </a:p>
          <a:p>
            <a:pPr eaLnBrk="1" hangingPunct="1">
              <a:spcBef>
                <a:spcPct val="20000"/>
              </a:spcBef>
              <a:spcAft>
                <a:spcPct val="75000"/>
              </a:spcAft>
              <a:buFontTx/>
              <a:buAutoNum type="arabicPeriod"/>
            </a:pPr>
            <a:r>
              <a:rPr lang="uk-UA" altLang="ru-RU" sz="2000"/>
              <a:t>Можна працювати з документом, але деякі нові функції Word будуть недоступні. </a:t>
            </a:r>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59748">
                                            <p:txEl>
                                              <p:pRg st="3" end="3"/>
                                            </p:txEl>
                                          </p:spTgt>
                                        </p:tgtEl>
                                        <p:attrNameLst>
                                          <p:attrName>style.visibility</p:attrName>
                                        </p:attrNameLst>
                                      </p:cBhvr>
                                      <p:to>
                                        <p:strVal val="visible"/>
                                      </p:to>
                                    </p:set>
                                    <p:animEffect transition="in" filter="slide(fromLeft)">
                                      <p:cBhvr>
                                        <p:cTn id="27" dur="500"/>
                                        <p:tgtEl>
                                          <p:spTgt spid="159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3, запитання 1: Відповідь</a:t>
            </a:r>
          </a:p>
        </p:txBody>
      </p:sp>
      <p:sp>
        <p:nvSpPr>
          <p:cNvPr id="161795" name="Rectangle 3"/>
          <p:cNvSpPr>
            <a:spLocks noGrp="1" noChangeArrowheads="1"/>
          </p:cNvSpPr>
          <p:nvPr>
            <p:ph sz="half" idx="2"/>
          </p:nvPr>
        </p:nvSpPr>
        <p:spPr>
          <a:xfrm>
            <a:off x="257175" y="830263"/>
            <a:ext cx="7408863" cy="703262"/>
          </a:xfrm>
        </p:spPr>
        <p:txBody>
          <a:bodyPr/>
          <a:lstStyle/>
          <a:p>
            <a:pPr marL="0" indent="0" eaLnBrk="1" hangingPunct="1">
              <a:spcAft>
                <a:spcPct val="75000"/>
              </a:spcAft>
            </a:pPr>
            <a:r>
              <a:rPr lang="uk-UA" altLang="ru-RU" smtClean="0"/>
              <a:t>Можна працювати з документом, але деякі нові функції Word будуть недоступні. </a:t>
            </a:r>
          </a:p>
        </p:txBody>
      </p:sp>
      <p:sp>
        <p:nvSpPr>
          <p:cNvPr id="161796" name="Rectangle 4"/>
          <p:cNvSpPr>
            <a:spLocks noChangeArrowheads="1"/>
          </p:cNvSpPr>
          <p:nvPr/>
        </p:nvSpPr>
        <p:spPr bwMode="auto">
          <a:xfrm>
            <a:off x="257175" y="2014538"/>
            <a:ext cx="7408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У документі старого формату файлу нові функції Word не підтримуються. Отже, такі функції буде обмежено або вимкнуто.</a:t>
            </a:r>
          </a:p>
        </p:txBody>
      </p:sp>
      <p:sp>
        <p:nvSpPr>
          <p:cNvPr id="706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3, запитання 2</a:t>
            </a:r>
          </a:p>
        </p:txBody>
      </p:sp>
      <p:sp>
        <p:nvSpPr>
          <p:cNvPr id="163843" name="Rectangle 3"/>
          <p:cNvSpPr>
            <a:spLocks noGrp="1" noChangeArrowheads="1"/>
          </p:cNvSpPr>
          <p:nvPr>
            <p:ph type="body" sz="half" idx="2"/>
          </p:nvPr>
        </p:nvSpPr>
        <p:spPr>
          <a:xfrm>
            <a:off x="257175" y="850900"/>
            <a:ext cx="7685088" cy="1189038"/>
          </a:xfrm>
        </p:spPr>
        <p:txBody>
          <a:bodyPr/>
          <a:lstStyle/>
          <a:p>
            <a:pPr marL="0" indent="0" eaLnBrk="1" hangingPunct="1">
              <a:spcAft>
                <a:spcPct val="75000"/>
              </a:spcAft>
            </a:pPr>
            <a:r>
              <a:rPr lang="uk-UA" altLang="ru-RU" b="1" smtClean="0"/>
              <a:t>Ваш колега надіслав електронною поштою документ Word 2000. Чи можна його відкрити в новій версії Word? (Виберіть одну відповідь.)</a:t>
            </a:r>
          </a:p>
        </p:txBody>
      </p:sp>
      <p:sp>
        <p:nvSpPr>
          <p:cNvPr id="163844" name="Rectangle 4"/>
          <p:cNvSpPr>
            <a:spLocks noChangeArrowheads="1"/>
          </p:cNvSpPr>
          <p:nvPr/>
        </p:nvSpPr>
        <p:spPr bwMode="auto">
          <a:xfrm>
            <a:off x="257175" y="2241550"/>
            <a:ext cx="6910388"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Так, але надійде попередження про те, що потрібно інсталювати конвертор. </a:t>
            </a:r>
          </a:p>
          <a:p>
            <a:pPr eaLnBrk="1" hangingPunct="1">
              <a:spcBef>
                <a:spcPct val="20000"/>
              </a:spcBef>
              <a:spcAft>
                <a:spcPct val="75000"/>
              </a:spcAft>
              <a:buFontTx/>
              <a:buAutoNum type="arabicPeriod"/>
            </a:pPr>
            <a:r>
              <a:rPr lang="uk-UA" altLang="ru-RU" sz="2000"/>
              <a:t>Так, але документ відкриється в режимі сумісності. </a:t>
            </a:r>
          </a:p>
          <a:p>
            <a:pPr eaLnBrk="1" hangingPunct="1">
              <a:spcBef>
                <a:spcPct val="20000"/>
              </a:spcBef>
              <a:spcAft>
                <a:spcPct val="75000"/>
              </a:spcAft>
              <a:buFontTx/>
              <a:buAutoNum type="arabicPeriod"/>
            </a:pPr>
            <a:r>
              <a:rPr lang="uk-UA" altLang="ru-RU" sz="2000"/>
              <a:t>Так, якщо спочатку ввімкнути режим сумісності за допомогою панелі швидкого доступу. </a:t>
            </a:r>
          </a:p>
          <a:p>
            <a:pPr eaLnBrk="1" hangingPunct="1">
              <a:spcBef>
                <a:spcPct val="20000"/>
              </a:spcBef>
              <a:spcAft>
                <a:spcPct val="75000"/>
              </a:spcAft>
              <a:buFontTx/>
              <a:buAutoNum type="arabicPeriod"/>
            </a:pPr>
            <a:r>
              <a:rPr lang="uk-UA" altLang="ru-RU" sz="2000"/>
              <a:t>Ні, лише файли з Word 2002 та пізніших версій можна відкрити в новій версії Word. </a:t>
            </a:r>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3844">
                                            <p:txEl>
                                              <p:pRg st="3" end="3"/>
                                            </p:txEl>
                                          </p:spTgt>
                                        </p:tgtEl>
                                        <p:attrNameLst>
                                          <p:attrName>style.visibility</p:attrName>
                                        </p:attrNameLst>
                                      </p:cBhvr>
                                      <p:to>
                                        <p:strVal val="visible"/>
                                      </p:to>
                                    </p:set>
                                    <p:animEffect transition="in" filter="slide(fromLeft)">
                                      <p:cBhvr>
                                        <p:cTn id="27" dur="500"/>
                                        <p:tgtEl>
                                          <p:spTgt spid="1638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3, запитання 2: Відповідь</a:t>
            </a:r>
          </a:p>
        </p:txBody>
      </p:sp>
      <p:sp>
        <p:nvSpPr>
          <p:cNvPr id="165891" name="Rectangle 3"/>
          <p:cNvSpPr>
            <a:spLocks noGrp="1" noChangeArrowheads="1"/>
          </p:cNvSpPr>
          <p:nvPr>
            <p:ph sz="half" idx="2"/>
          </p:nvPr>
        </p:nvSpPr>
        <p:spPr>
          <a:xfrm>
            <a:off x="257175" y="836613"/>
            <a:ext cx="8350250" cy="703262"/>
          </a:xfrm>
        </p:spPr>
        <p:txBody>
          <a:bodyPr/>
          <a:lstStyle/>
          <a:p>
            <a:pPr marL="0" indent="0" eaLnBrk="1" hangingPunct="1">
              <a:spcAft>
                <a:spcPct val="75000"/>
              </a:spcAft>
            </a:pPr>
            <a:r>
              <a:rPr lang="uk-UA" altLang="ru-RU" smtClean="0"/>
              <a:t>Так, але документ відкриється в режимі сумісності.</a:t>
            </a:r>
          </a:p>
        </p:txBody>
      </p:sp>
      <p:sp>
        <p:nvSpPr>
          <p:cNvPr id="165892" name="Rectangle 4"/>
          <p:cNvSpPr>
            <a:spLocks noChangeArrowheads="1"/>
          </p:cNvSpPr>
          <p:nvPr/>
        </p:nvSpPr>
        <p:spPr bwMode="auto">
          <a:xfrm>
            <a:off x="257175" y="2082800"/>
            <a:ext cx="73898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Набір функцій обмежиться, оскільки використовується старий формат файлу.</a:t>
            </a:r>
          </a:p>
        </p:txBody>
      </p:sp>
      <p:sp>
        <p:nvSpPr>
          <p:cNvPr id="72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slide(fromBottom)">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16589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57175" y="73025"/>
            <a:ext cx="8229600" cy="609600"/>
          </a:xfrm>
        </p:spPr>
        <p:txBody>
          <a:bodyPr/>
          <a:lstStyle/>
          <a:p>
            <a:pPr eaLnBrk="1" hangingPunct="1"/>
            <a:r>
              <a:rPr lang="uk-UA" altLang="ru-RU" smtClean="0"/>
              <a:t>Робота зі стрічкою</a:t>
            </a:r>
          </a:p>
        </p:txBody>
      </p:sp>
      <p:sp>
        <p:nvSpPr>
          <p:cNvPr id="174083" name="Rectangle 3"/>
          <p:cNvSpPr>
            <a:spLocks noChangeArrowheads="1"/>
          </p:cNvSpPr>
          <p:nvPr/>
        </p:nvSpPr>
        <p:spPr bwMode="auto">
          <a:xfrm>
            <a:off x="6119813" y="839788"/>
            <a:ext cx="2744787"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Простота та зручність використання стрічки найбільшою мірою виявляються під час роботи. </a:t>
            </a:r>
          </a:p>
        </p:txBody>
      </p:sp>
      <p:sp>
        <p:nvSpPr>
          <p:cNvPr id="174084" name="Rectangle 4"/>
          <p:cNvSpPr>
            <a:spLocks noChangeArrowheads="1"/>
          </p:cNvSpPr>
          <p:nvPr/>
        </p:nvSpPr>
        <p:spPr bwMode="auto">
          <a:xfrm>
            <a:off x="257175" y="4652963"/>
            <a:ext cx="58642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У цій анімації показано, як вирізати та вставляти текст, змінювати форматування тексту та колір тла сторінки — усе це з використанням стрічки. </a:t>
            </a:r>
          </a:p>
        </p:txBody>
      </p:sp>
      <p:sp>
        <p:nvSpPr>
          <p:cNvPr id="1030" name="Line 5"/>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31" name="Rectangle 6"/>
          <p:cNvSpPr>
            <a:spLocks noChangeArrowheads="1"/>
          </p:cNvSpPr>
          <p:nvPr/>
        </p:nvSpPr>
        <p:spPr bwMode="auto">
          <a:xfrm>
            <a:off x="257175" y="4035425"/>
            <a:ext cx="7011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1400">
                <a:solidFill>
                  <a:srgbClr val="FFCC00"/>
                </a:solidFill>
              </a:rPr>
              <a:t>Анімація: клацніть правою кнопкою миші та виберіть пункт</a:t>
            </a:r>
            <a:r>
              <a:rPr lang="en-US" altLang="ru-RU" sz="1400">
                <a:solidFill>
                  <a:srgbClr val="FFCC00"/>
                </a:solidFill>
              </a:rPr>
              <a:t> </a:t>
            </a:r>
            <a:r>
              <a:rPr lang="uk-UA" altLang="ru-RU" sz="1400" b="1">
                <a:solidFill>
                  <a:srgbClr val="FFCC00"/>
                </a:solidFill>
              </a:rPr>
              <a:t>Відтворення</a:t>
            </a:r>
            <a:r>
              <a:rPr lang="uk-UA" altLang="ru-RU" sz="1400">
                <a:solidFill>
                  <a:srgbClr val="FFCC00"/>
                </a:solidFill>
              </a:rPr>
              <a:t>.</a:t>
            </a:r>
          </a:p>
        </p:txBody>
      </p:sp>
      <p:sp>
        <p:nvSpPr>
          <p:cNvPr id="10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ontrols>
      <mc:AlternateContent xmlns:mc="http://schemas.openxmlformats.org/markup-compatibility/2006">
        <mc:Choice xmlns:v="urn:schemas-microsoft-com:vml" Requires="v">
          <p:control spid="1026" name="ShockwaveFlash1" r:id="rId2" imgW="5679195" imgH="2854123"/>
        </mc:Choice>
        <mc:Fallback>
          <p:control name="ShockwaveFlash1" r:id="rId2" imgW="5679195" imgH="2854123">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19088" y="942975"/>
                  <a:ext cx="5678487" cy="285432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slide(fromTop)">
                                      <p:cBhvr>
                                        <p:cTn id="7" dur="500"/>
                                        <p:tgtEl>
                                          <p:spTgt spid="174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4084">
                                            <p:txEl>
                                              <p:pRg st="0" end="0"/>
                                            </p:txEl>
                                          </p:spTgt>
                                        </p:tgtEl>
                                        <p:attrNameLst>
                                          <p:attrName>style.visibility</p:attrName>
                                        </p:attrNameLst>
                                      </p:cBhvr>
                                      <p:to>
                                        <p:strVal val="visible"/>
                                      </p:to>
                                    </p:set>
                                    <p:animEffect transition="in" filter="slide(fromLeft)">
                                      <p:cBhvr>
                                        <p:cTn id="12" dur="500"/>
                                        <p:tgtEl>
                                          <p:spTgt spid="174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P spid="17408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3, запитання 3</a:t>
            </a:r>
          </a:p>
        </p:txBody>
      </p:sp>
      <p:sp>
        <p:nvSpPr>
          <p:cNvPr id="167939" name="Rectangle 3"/>
          <p:cNvSpPr>
            <a:spLocks noGrp="1" noChangeArrowheads="1"/>
          </p:cNvSpPr>
          <p:nvPr>
            <p:ph type="body" sz="half" idx="2"/>
          </p:nvPr>
        </p:nvSpPr>
        <p:spPr>
          <a:xfrm>
            <a:off x="257175" y="850900"/>
            <a:ext cx="7685088" cy="1189038"/>
          </a:xfrm>
        </p:spPr>
        <p:txBody>
          <a:bodyPr/>
          <a:lstStyle/>
          <a:p>
            <a:pPr marL="0" indent="0" eaLnBrk="1" hangingPunct="1">
              <a:spcAft>
                <a:spcPct val="75000"/>
              </a:spcAft>
            </a:pPr>
            <a:r>
              <a:rPr lang="uk-UA" altLang="ru-RU" b="1" smtClean="0"/>
              <a:t>Що відбудеться, якщо в меню після натискання кнопки «Microsoft Office» вибрати команду «Перетворити»? (Виберіть одну відповідь.)</a:t>
            </a:r>
          </a:p>
        </p:txBody>
      </p:sp>
      <p:sp>
        <p:nvSpPr>
          <p:cNvPr id="167940" name="Rectangle 4"/>
          <p:cNvSpPr>
            <a:spLocks noChangeArrowheads="1"/>
          </p:cNvSpPr>
          <p:nvPr/>
        </p:nvSpPr>
        <p:spPr bwMode="auto">
          <a:xfrm>
            <a:off x="257175" y="2241550"/>
            <a:ext cx="8256588"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1638" indent="-4016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buFontTx/>
              <a:buAutoNum type="arabicPeriod"/>
            </a:pPr>
            <a:r>
              <a:rPr lang="uk-UA" altLang="ru-RU" sz="2000"/>
              <a:t>Наявний файл буде оновлено до нового формату та перейменовано з «документ.doc» на «Оновлено: документ.doc».</a:t>
            </a:r>
          </a:p>
          <a:p>
            <a:pPr eaLnBrk="1" hangingPunct="1">
              <a:spcBef>
                <a:spcPct val="20000"/>
              </a:spcBef>
              <a:spcAft>
                <a:spcPct val="75000"/>
              </a:spcAft>
              <a:buFontTx/>
              <a:buAutoNum type="arabicPeriod"/>
            </a:pPr>
            <a:r>
              <a:rPr lang="uk-UA" altLang="ru-RU" sz="2000"/>
              <a:t>Наявний файл буде оновлено до нового формату та ввімкнуто нові функції, доступні в новій версії Word. </a:t>
            </a:r>
          </a:p>
          <a:p>
            <a:pPr eaLnBrk="1" hangingPunct="1">
              <a:spcBef>
                <a:spcPct val="20000"/>
              </a:spcBef>
              <a:spcAft>
                <a:spcPct val="75000"/>
              </a:spcAft>
              <a:buFontTx/>
              <a:buAutoNum type="arabicPeriod"/>
            </a:pPr>
            <a:r>
              <a:rPr lang="uk-UA" altLang="ru-RU" sz="2000"/>
              <a:t>Набір функцій Word буде обмежено до відповідності формату файлу документа. </a:t>
            </a:r>
          </a:p>
          <a:p>
            <a:pPr eaLnBrk="1" hangingPunct="1">
              <a:spcBef>
                <a:spcPct val="20000"/>
              </a:spcBef>
              <a:spcAft>
                <a:spcPct val="75000"/>
              </a:spcAft>
              <a:buFontTx/>
              <a:buAutoNum type="arabicPeriod"/>
            </a:pPr>
            <a:r>
              <a:rPr lang="uk-UA" altLang="ru-RU" sz="2000"/>
              <a:t>Документ буде відкрито в безпечному, доступному лише для читання стані, щоб його можна було переглянути в новому форматі. </a:t>
            </a:r>
          </a:p>
        </p:txBody>
      </p:sp>
      <p:sp>
        <p:nvSpPr>
          <p:cNvPr id="737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7940">
                                            <p:txEl>
                                              <p:pRg st="2" end="2"/>
                                            </p:txEl>
                                          </p:spTgt>
                                        </p:tgtEl>
                                        <p:attrNameLst>
                                          <p:attrName>style.visibility</p:attrName>
                                        </p:attrNameLst>
                                      </p:cBhvr>
                                      <p:to>
                                        <p:strVal val="visible"/>
                                      </p:to>
                                    </p:set>
                                    <p:animEffect transition="in" filter="slide(fromLeft)">
                                      <p:cBhvr>
                                        <p:cTn id="22" dur="500"/>
                                        <p:tgtEl>
                                          <p:spTgt spid="16794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7940">
                                            <p:txEl>
                                              <p:pRg st="3" end="3"/>
                                            </p:txEl>
                                          </p:spTgt>
                                        </p:tgtEl>
                                        <p:attrNameLst>
                                          <p:attrName>style.visibility</p:attrName>
                                        </p:attrNameLst>
                                      </p:cBhvr>
                                      <p:to>
                                        <p:strVal val="visible"/>
                                      </p:to>
                                    </p:set>
                                    <p:animEffect transition="in" filter="slide(fromLeft)">
                                      <p:cBhvr>
                                        <p:cTn id="27"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57175" y="73025"/>
            <a:ext cx="8229600" cy="609600"/>
          </a:xfrm>
        </p:spPr>
        <p:txBody>
          <a:bodyPr/>
          <a:lstStyle/>
          <a:p>
            <a:pPr eaLnBrk="1" hangingPunct="1"/>
            <a:r>
              <a:rPr lang="uk-UA" altLang="ru-RU" smtClean="0"/>
              <a:t>Тест 3, запитання 3: Відповідь</a:t>
            </a:r>
          </a:p>
        </p:txBody>
      </p:sp>
      <p:sp>
        <p:nvSpPr>
          <p:cNvPr id="169987" name="Rectangle 3"/>
          <p:cNvSpPr>
            <a:spLocks noGrp="1" noChangeArrowheads="1"/>
          </p:cNvSpPr>
          <p:nvPr>
            <p:ph sz="half" idx="2"/>
          </p:nvPr>
        </p:nvSpPr>
        <p:spPr>
          <a:xfrm>
            <a:off x="257175" y="877888"/>
            <a:ext cx="8018463" cy="703262"/>
          </a:xfrm>
        </p:spPr>
        <p:txBody>
          <a:bodyPr/>
          <a:lstStyle/>
          <a:p>
            <a:pPr marL="0" indent="0" eaLnBrk="1" hangingPunct="1">
              <a:spcAft>
                <a:spcPct val="75000"/>
              </a:spcAft>
            </a:pPr>
            <a:r>
              <a:rPr lang="uk-UA" altLang="ru-RU" smtClean="0"/>
              <a:t>Наявний файл буде оновлено до нового формату та ввімкнуто нові функції, доступні в новій версії Word.</a:t>
            </a:r>
          </a:p>
        </p:txBody>
      </p:sp>
      <p:sp>
        <p:nvSpPr>
          <p:cNvPr id="169988" name="Rectangle 4"/>
          <p:cNvSpPr>
            <a:spLocks noChangeArrowheads="1"/>
          </p:cNvSpPr>
          <p:nvPr/>
        </p:nvSpPr>
        <p:spPr bwMode="auto">
          <a:xfrm>
            <a:off x="257175" y="2124075"/>
            <a:ext cx="79359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Якщо Windows настроєно на відображення розширень файлів, розширення зміниться з .doc на .docx.</a:t>
            </a:r>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57175" y="73025"/>
            <a:ext cx="8229600" cy="609600"/>
          </a:xfrm>
        </p:spPr>
        <p:txBody>
          <a:bodyPr/>
          <a:lstStyle/>
          <a:p>
            <a:pPr eaLnBrk="1" hangingPunct="1"/>
            <a:r>
              <a:rPr lang="uk-UA" altLang="ru-RU" smtClean="0"/>
              <a:t>Пам'ятка</a:t>
            </a:r>
          </a:p>
        </p:txBody>
      </p:sp>
      <p:sp>
        <p:nvSpPr>
          <p:cNvPr id="68611" name="Rectangle 3"/>
          <p:cNvSpPr>
            <a:spLocks noGrp="1" noChangeArrowheads="1"/>
          </p:cNvSpPr>
          <p:nvPr>
            <p:ph type="body" sz="half" idx="2"/>
          </p:nvPr>
        </p:nvSpPr>
        <p:spPr>
          <a:xfrm>
            <a:off x="257175" y="882650"/>
            <a:ext cx="8297863" cy="2678113"/>
          </a:xfrm>
        </p:spPr>
        <p:txBody>
          <a:bodyPr/>
          <a:lstStyle/>
          <a:p>
            <a:pPr marL="0" indent="0" eaLnBrk="1" hangingPunct="1">
              <a:spcAft>
                <a:spcPct val="75000"/>
              </a:spcAft>
            </a:pPr>
            <a:r>
              <a:rPr lang="uk-UA" altLang="ru-RU" sz="2400" smtClean="0"/>
              <a:t>Стисле зведення завдань, розглянутих у цьому курсі, наводиться в </a:t>
            </a:r>
            <a:r>
              <a:rPr lang="uk-UA" altLang="ru-RU" sz="1800" smtClean="0">
                <a:hlinkClick r:id="rId3"/>
              </a:rPr>
              <a:t>Пам'ятці</a:t>
            </a:r>
            <a:r>
              <a:rPr lang="uk-UA" altLang="ru-RU" sz="2400" smtClean="0"/>
              <a:t>.</a:t>
            </a:r>
          </a:p>
          <a:p>
            <a:pPr marL="0" indent="0" eaLnBrk="1" hangingPunct="1">
              <a:spcAft>
                <a:spcPct val="75000"/>
              </a:spcAft>
            </a:pPr>
            <a:r>
              <a:rPr lang="uk-UA" altLang="ru-RU" sz="2400" smtClean="0"/>
              <a:t> </a:t>
            </a:r>
            <a:endParaRPr lang="uk-UA" altLang="ru-RU" sz="2400" b="1" smtClean="0">
              <a:solidFill>
                <a:srgbClr val="FF0000"/>
              </a:solidFill>
            </a:endParaRPr>
          </a:p>
          <a:p>
            <a:pPr marL="0" indent="0" eaLnBrk="1" hangingPunct="1">
              <a:spcAft>
                <a:spcPct val="75000"/>
              </a:spcAft>
            </a:pPr>
            <a:endParaRPr lang="uk-UA" altLang="ru-RU" sz="2400" smtClean="0"/>
          </a:p>
        </p:txBody>
      </p:sp>
      <p:sp>
        <p:nvSpPr>
          <p:cNvPr id="757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lide(fromTop)">
                                      <p:cBhvr>
                                        <p:cTn id="7" dur="500"/>
                                        <p:tgtEl>
                                          <p:spTgt spid="68611">
                                            <p:txEl>
                                              <p:pRg st="0" end="0"/>
                                            </p:txEl>
                                          </p:spTgt>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slide(fromTop)">
                                      <p:cBhvr>
                                        <p:cTn id="11"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r>
              <a:rPr lang="uk-UA" altLang="ru-RU" smtClean="0"/>
              <a:t>ЯК КОРИСТУВАТИСЯ ЦИМ ШАБЛОНОМ</a:t>
            </a:r>
          </a:p>
        </p:txBody>
      </p:sp>
      <p:sp>
        <p:nvSpPr>
          <p:cNvPr id="76803" name="Rectangle 3"/>
          <p:cNvSpPr>
            <a:spLocks noGrp="1" noChangeArrowheads="1"/>
          </p:cNvSpPr>
          <p:nvPr>
            <p:ph type="subTitle" idx="1"/>
          </p:nvPr>
        </p:nvSpPr>
        <p:spPr>
          <a:xfrm>
            <a:off x="566738" y="3886200"/>
            <a:ext cx="7726362" cy="1752600"/>
          </a:xfrm>
        </p:spPr>
        <p:txBody>
          <a:bodyPr/>
          <a:lstStyle/>
          <a:p>
            <a:pPr eaLnBrk="1" hangingPunct="1"/>
            <a:r>
              <a:rPr lang="uk-UA" altLang="ru-RU" smtClean="0"/>
              <a:t>За докладною довідкою з цього шаблона зверніться до області нотаток або відкрийте повну сторінку нотаток (на вкладці Вигляд). </a:t>
            </a:r>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7175" y="73025"/>
            <a:ext cx="8229600" cy="609600"/>
          </a:xfrm>
        </p:spPr>
        <p:txBody>
          <a:bodyPr/>
          <a:lstStyle/>
          <a:p>
            <a:pPr eaLnBrk="1" hangingPunct="1"/>
            <a:r>
              <a:rPr lang="uk-UA" altLang="ru-RU" sz="2800" smtClean="0"/>
              <a:t>Використання стрічки для типових операцій</a:t>
            </a:r>
          </a:p>
        </p:txBody>
      </p:sp>
      <p:sp>
        <p:nvSpPr>
          <p:cNvPr id="176131" name="Rectangle 3"/>
          <p:cNvSpPr>
            <a:spLocks noChangeArrowheads="1"/>
          </p:cNvSpPr>
          <p:nvPr/>
        </p:nvSpPr>
        <p:spPr bwMode="auto">
          <a:xfrm>
            <a:off x="6119813" y="839788"/>
            <a:ext cx="23495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Простота користування та зручність стрічки, зокрема, досягаються тому, що всі типові операції доступні з одного місця. </a:t>
            </a:r>
          </a:p>
          <a:p>
            <a:pPr eaLnBrk="1" hangingPunct="1">
              <a:spcBef>
                <a:spcPct val="20000"/>
              </a:spcBef>
              <a:spcAft>
                <a:spcPct val="75000"/>
              </a:spcAft>
            </a:pPr>
            <a:endParaRPr lang="uk-UA" altLang="ru-RU" sz="2000"/>
          </a:p>
        </p:txBody>
      </p:sp>
      <p:sp>
        <p:nvSpPr>
          <p:cNvPr id="18436" name="Line 4"/>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6134" name="Rectangle 6"/>
          <p:cNvSpPr>
            <a:spLocks noChangeArrowheads="1"/>
          </p:cNvSpPr>
          <p:nvPr/>
        </p:nvSpPr>
        <p:spPr bwMode="auto">
          <a:xfrm>
            <a:off x="257175" y="3994150"/>
            <a:ext cx="58642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a:solidFill>
                  <a:srgbClr val="FFCC00"/>
                </a:solidFill>
              </a:rPr>
              <a:t>Наприклад, можна вирізати та вставляти текст за допомогою команд на вкладці </a:t>
            </a:r>
            <a:r>
              <a:rPr lang="uk-UA" altLang="ru-RU" b="1">
                <a:solidFill>
                  <a:srgbClr val="FFCC00"/>
                </a:solidFill>
              </a:rPr>
              <a:t>Основне</a:t>
            </a:r>
            <a:r>
              <a:rPr lang="uk-UA" altLang="ru-RU">
                <a:solidFill>
                  <a:srgbClr val="FFCC00"/>
                </a:solidFill>
              </a:rPr>
              <a:t>; змінювати форматування тексту на вкладці </a:t>
            </a:r>
            <a:r>
              <a:rPr lang="uk-UA" altLang="ru-RU" b="1">
                <a:solidFill>
                  <a:srgbClr val="FFCC00"/>
                </a:solidFill>
              </a:rPr>
              <a:t>Стиль</a:t>
            </a:r>
            <a:r>
              <a:rPr lang="uk-UA" altLang="ru-RU">
                <a:solidFill>
                  <a:srgbClr val="FFCC00"/>
                </a:solidFill>
              </a:rPr>
              <a:t> і вибирати довільний колір тла сторінки на вкладці </a:t>
            </a:r>
            <a:r>
              <a:rPr lang="uk-UA" altLang="ru-RU" b="1">
                <a:solidFill>
                  <a:srgbClr val="FFCC00"/>
                </a:solidFill>
              </a:rPr>
              <a:t>Розмітка сторінки</a:t>
            </a:r>
            <a:r>
              <a:rPr lang="uk-UA" altLang="ru-RU">
                <a:solidFill>
                  <a:srgbClr val="FFCC00"/>
                </a:solidFill>
              </a:rPr>
              <a:t>.</a:t>
            </a:r>
          </a:p>
        </p:txBody>
      </p:sp>
      <p:pic>
        <p:nvPicPr>
          <p:cNvPr id="176135" name="Picture 7" descr="Команди вирізання та вставлення тексту на вкладці «Основне» стрічки"/>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0838" y="939800"/>
            <a:ext cx="5651500" cy="2849563"/>
          </a:xfrm>
          <a:noFill/>
        </p:spPr>
      </p:pic>
      <p:sp>
        <p:nvSpPr>
          <p:cNvPr id="184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slide(fromTop)">
                                      <p:cBhvr>
                                        <p:cTn id="7" dur="500"/>
                                        <p:tgtEl>
                                          <p:spTgt spid="176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6131"/>
                                        </p:tgtEl>
                                        <p:attrNameLst>
                                          <p:attrName>style.visibility</p:attrName>
                                        </p:attrNameLst>
                                      </p:cBhvr>
                                      <p:to>
                                        <p:strVal val="visible"/>
                                      </p:to>
                                    </p:set>
                                    <p:animEffect transition="in" filter="slide(fromTop)">
                                      <p:cBhvr>
                                        <p:cTn id="12" dur="500"/>
                                        <p:tgtEl>
                                          <p:spTgt spid="176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6134">
                                            <p:txEl>
                                              <p:pRg st="0" end="0"/>
                                            </p:txEl>
                                          </p:spTgt>
                                        </p:tgtEl>
                                        <p:attrNameLst>
                                          <p:attrName>style.visibility</p:attrName>
                                        </p:attrNameLst>
                                      </p:cBhvr>
                                      <p:to>
                                        <p:strVal val="visible"/>
                                      </p:to>
                                    </p:set>
                                    <p:animEffect transition="in" filter="slide(fromLeft)">
                                      <p:cBhvr>
                                        <p:cTn id="17" dur="500"/>
                                        <p:tgtEl>
                                          <p:spTgt spid="176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P spid="17613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68288" y="63500"/>
            <a:ext cx="8904287" cy="614363"/>
          </a:xfrm>
        </p:spPr>
        <p:txBody>
          <a:bodyPr/>
          <a:lstStyle/>
          <a:p>
            <a:pPr eaLnBrk="1" hangingPunct="1"/>
            <a:r>
              <a:rPr lang="uk-UA" altLang="ru-RU" smtClean="0"/>
              <a:t>Що на стрічці?</a:t>
            </a:r>
          </a:p>
        </p:txBody>
      </p:sp>
      <p:sp>
        <p:nvSpPr>
          <p:cNvPr id="27651" name="Rectangle 3"/>
          <p:cNvSpPr>
            <a:spLocks noChangeArrowheads="1"/>
          </p:cNvSpPr>
          <p:nvPr/>
        </p:nvSpPr>
        <p:spPr bwMode="auto">
          <a:xfrm>
            <a:off x="6119813" y="839788"/>
            <a:ext cx="2744787"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75000"/>
              </a:spcAft>
            </a:pPr>
            <a:r>
              <a:rPr lang="uk-UA" altLang="ru-RU" sz="2000"/>
              <a:t>Ознайомлення </a:t>
            </a:r>
            <a:r>
              <a:rPr lang="en-US" altLang="ru-RU" sz="2000"/>
              <a:t/>
            </a:r>
            <a:br>
              <a:rPr lang="en-US" altLang="ru-RU" sz="2000"/>
            </a:br>
            <a:r>
              <a:rPr lang="uk-UA" altLang="ru-RU" sz="2000"/>
              <a:t>з трьома частинами стрічки допоможе вам зрозуміти, як ними краще користуватися.</a:t>
            </a:r>
          </a:p>
          <a:p>
            <a:pPr eaLnBrk="1" hangingPunct="1">
              <a:spcBef>
                <a:spcPct val="20000"/>
              </a:spcBef>
              <a:spcAft>
                <a:spcPct val="75000"/>
              </a:spcAft>
            </a:pPr>
            <a:r>
              <a:rPr lang="uk-UA" altLang="ru-RU" sz="2000"/>
              <a:t>Це вкладки, групи та команди.</a:t>
            </a:r>
          </a:p>
        </p:txBody>
      </p:sp>
      <p:graphicFrame>
        <p:nvGraphicFramePr>
          <p:cNvPr id="27652" name="Object 4"/>
          <p:cNvGraphicFramePr>
            <a:graphicFrameLocks noChangeAspect="1"/>
          </p:cNvGraphicFramePr>
          <p:nvPr/>
        </p:nvGraphicFramePr>
        <p:xfrm>
          <a:off x="339725" y="4102100"/>
          <a:ext cx="269875" cy="303213"/>
        </p:xfrm>
        <a:graphic>
          <a:graphicData uri="http://schemas.openxmlformats.org/presentationml/2006/ole">
            <mc:AlternateContent xmlns:mc="http://schemas.openxmlformats.org/markup-compatibility/2006">
              <mc:Choice xmlns:v="urn:schemas-microsoft-com:vml" Requires="v">
                <p:oleObj spid="_x0000_s2059" name="Visio" r:id="rId4" imgW="270231" imgH="303063" progId="Visio.Drawing.11">
                  <p:embed/>
                </p:oleObj>
              </mc:Choice>
              <mc:Fallback>
                <p:oleObj name="Visio" r:id="rId4" imgW="270231" imgH="30306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102100"/>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339725" y="4797425"/>
          <a:ext cx="269875" cy="303213"/>
        </p:xfrm>
        <a:graphic>
          <a:graphicData uri="http://schemas.openxmlformats.org/presentationml/2006/ole">
            <mc:AlternateContent xmlns:mc="http://schemas.openxmlformats.org/markup-compatibility/2006">
              <mc:Choice xmlns:v="urn:schemas-microsoft-com:vml" Requires="v">
                <p:oleObj spid="_x0000_s2060" name="Visio" r:id="rId6" imgW="270231" imgH="303063" progId="Visio.Drawing.11">
                  <p:embed/>
                </p:oleObj>
              </mc:Choice>
              <mc:Fallback>
                <p:oleObj name="Visio" r:id="rId6" imgW="270231" imgH="303063"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4797425"/>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339725" y="5508625"/>
          <a:ext cx="269875" cy="303213"/>
        </p:xfrm>
        <a:graphic>
          <a:graphicData uri="http://schemas.openxmlformats.org/presentationml/2006/ole">
            <mc:AlternateContent xmlns:mc="http://schemas.openxmlformats.org/markup-compatibility/2006">
              <mc:Choice xmlns:v="urn:schemas-microsoft-com:vml" Requires="v">
                <p:oleObj spid="_x0000_s2061" name="Visio" r:id="rId8" imgW="270231" imgH="303063" progId="Visio.Drawing.11">
                  <p:embed/>
                </p:oleObj>
              </mc:Choice>
              <mc:Fallback>
                <p:oleObj name="Visio" r:id="rId8" imgW="270231" imgH="303063" progId="Visio.Drawing.11">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25" y="5508625"/>
                        <a:ext cx="2698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Line 7"/>
          <p:cNvSpPr>
            <a:spLocks noChangeShapeType="1"/>
          </p:cNvSpPr>
          <p:nvPr/>
        </p:nvSpPr>
        <p:spPr bwMode="auto">
          <a:xfrm>
            <a:off x="339725" y="3951288"/>
            <a:ext cx="8413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657" name="Rectangle 9"/>
          <p:cNvSpPr>
            <a:spLocks noChangeArrowheads="1"/>
          </p:cNvSpPr>
          <p:nvPr/>
        </p:nvSpPr>
        <p:spPr bwMode="auto">
          <a:xfrm>
            <a:off x="676275" y="4068763"/>
            <a:ext cx="7580313"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ct val="35000"/>
              </a:spcAft>
            </a:pPr>
            <a:r>
              <a:rPr lang="uk-UA" altLang="ru-RU" b="1">
                <a:solidFill>
                  <a:srgbClr val="FFCC00"/>
                </a:solidFill>
              </a:rPr>
              <a:t>Вкладки:</a:t>
            </a:r>
            <a:r>
              <a:rPr lang="uk-UA" altLang="ru-RU">
                <a:solidFill>
                  <a:srgbClr val="FFCC00"/>
                </a:solidFill>
              </a:rPr>
              <a:t> Уздовж верхньої частини стрічки розташовано сім основних вкладок. Кожну вкладку розраховано на певний вид робіт.</a:t>
            </a:r>
          </a:p>
          <a:p>
            <a:pPr eaLnBrk="1" hangingPunct="1">
              <a:spcBef>
                <a:spcPct val="20000"/>
              </a:spcBef>
              <a:spcAft>
                <a:spcPct val="35000"/>
              </a:spcAft>
            </a:pPr>
            <a:r>
              <a:rPr lang="uk-UA" altLang="ru-RU" b="1">
                <a:solidFill>
                  <a:srgbClr val="FFCC00"/>
                </a:solidFill>
              </a:rPr>
              <a:t>Групи:</a:t>
            </a:r>
            <a:r>
              <a:rPr lang="uk-UA" altLang="ru-RU">
                <a:solidFill>
                  <a:srgbClr val="FFCC00"/>
                </a:solidFill>
              </a:rPr>
              <a:t> На кожній вкладці міститься кілька груп, в яких зібрано споріднені елементи.</a:t>
            </a:r>
          </a:p>
          <a:p>
            <a:pPr eaLnBrk="1" hangingPunct="1">
              <a:spcBef>
                <a:spcPct val="20000"/>
              </a:spcBef>
              <a:spcAft>
                <a:spcPct val="35000"/>
              </a:spcAft>
            </a:pPr>
            <a:r>
              <a:rPr lang="uk-UA" altLang="ru-RU" b="1">
                <a:solidFill>
                  <a:srgbClr val="FFCC00"/>
                </a:solidFill>
              </a:rPr>
              <a:t>Команди:</a:t>
            </a:r>
            <a:r>
              <a:rPr lang="uk-UA" altLang="ru-RU">
                <a:solidFill>
                  <a:srgbClr val="FFCC00"/>
                </a:solidFill>
              </a:rPr>
              <a:t> Команда — це кнопка, меню або поле для введення інформації. </a:t>
            </a:r>
            <a:endParaRPr lang="uk-UA" altLang="ru-RU" b="1"/>
          </a:p>
        </p:txBody>
      </p:sp>
      <p:pic>
        <p:nvPicPr>
          <p:cNvPr id="27659" name="Picture 11" descr="Стрічка, на якій відображено вкладки, групи та команди"/>
          <p:cNvPicPr>
            <a:picLocks noChangeAspect="1" noChangeArrowheads="1"/>
          </p:cNvPicPr>
          <p:nvPr>
            <p:ph sz="half" idx="1"/>
          </p:nvPr>
        </p:nvPicPr>
        <p:blipFill>
          <a:blip r:embed="rId10">
            <a:extLst>
              <a:ext uri="{28A0092B-C50C-407E-A947-70E740481C1C}">
                <a14:useLocalDpi xmlns:a14="http://schemas.microsoft.com/office/drawing/2010/main" val="0"/>
              </a:ext>
            </a:extLst>
          </a:blip>
          <a:srcRect/>
          <a:stretch>
            <a:fillRect/>
          </a:stretch>
        </p:blipFill>
        <p:spPr>
          <a:xfrm>
            <a:off x="350838" y="949325"/>
            <a:ext cx="5651500" cy="2849563"/>
          </a:xfrm>
          <a:noFill/>
        </p:spPr>
      </p:pic>
      <p:sp>
        <p:nvSpPr>
          <p:cNvPr id="2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uk-UA" altLang="ru-RU" smtClean="0">
                <a:solidFill>
                  <a:srgbClr val="005AB4"/>
                </a:solidFill>
              </a:rPr>
              <a:t>На повну швидкість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slide(fromTop)">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slide(fromTop)">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slide(fromTop)">
                                      <p:cBhvr>
                                        <p:cTn id="17" dur="5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dissolve">
                                      <p:cBhvr>
                                        <p:cTn id="22" dur="500"/>
                                        <p:tgtEl>
                                          <p:spTgt spid="27652"/>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7653"/>
                                        </p:tgtEl>
                                        <p:attrNameLst>
                                          <p:attrName>style.visibility</p:attrName>
                                        </p:attrNameLst>
                                      </p:cBhvr>
                                      <p:to>
                                        <p:strVal val="visible"/>
                                      </p:to>
                                    </p:set>
                                    <p:animEffect transition="in" filter="dissolve">
                                      <p:cBhvr>
                                        <p:cTn id="26" dur="500"/>
                                        <p:tgtEl>
                                          <p:spTgt spid="27653"/>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27654"/>
                                        </p:tgtEl>
                                        <p:attrNameLst>
                                          <p:attrName>style.visibility</p:attrName>
                                        </p:attrNameLst>
                                      </p:cBhvr>
                                      <p:to>
                                        <p:strVal val="visible"/>
                                      </p:to>
                                    </p:set>
                                    <p:animEffect transition="in" filter="dissolve">
                                      <p:cBhvr>
                                        <p:cTn id="30" dur="500"/>
                                        <p:tgtEl>
                                          <p:spTgt spid="276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5" dur="500"/>
                                        <p:tgtEl>
                                          <p:spTgt spid="2765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40" dur="500"/>
                                        <p:tgtEl>
                                          <p:spTgt spid="2765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7657">
                                            <p:txEl>
                                              <p:pRg st="2" end="2"/>
                                            </p:txEl>
                                          </p:spTgt>
                                        </p:tgtEl>
                                        <p:attrNameLst>
                                          <p:attrName>style.visibility</p:attrName>
                                        </p:attrNameLst>
                                      </p:cBhvr>
                                      <p:to>
                                        <p:strVal val="visible"/>
                                      </p:to>
                                    </p:set>
                                    <p:animEffect transition="in" filter="checkerboard(across)">
                                      <p:cBhvr>
                                        <p:cTn id="45" dur="500"/>
                                        <p:tgtEl>
                                          <p:spTgt spid="27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Lst>
  </p:timing>
</p:sld>
</file>

<file path=ppt/theme/theme1.xml><?xml version="1.0" encoding="utf-8"?>
<a:theme xmlns:a="http://schemas.openxmlformats.org/drawingml/2006/main" name="презентація Word 1">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699F1F-23A9-4A79-BE11-7A155E4BF002}">
  <ds:schemaRefs>
    <ds:schemaRef ds:uri="http://schemas.microsoft.com/office/2006/metadata/longProperties"/>
  </ds:schemaRefs>
</ds:datastoreItem>
</file>

<file path=customXml/itemProps2.xml><?xml version="1.0" encoding="utf-8"?>
<ds:datastoreItem xmlns:ds="http://schemas.openxmlformats.org/officeDocument/2006/customXml" ds:itemID="{26F615ED-720C-445B-9493-70F7BD0F5D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презентація Word 1</Template>
  <TotalTime>10</TotalTime>
  <Words>5481</Words>
  <Application>Microsoft Office PowerPoint</Application>
  <PresentationFormat>Экран (4:3)</PresentationFormat>
  <Paragraphs>543</Paragraphs>
  <Slides>73</Slides>
  <Notes>73</Notes>
  <HiddenSlides>1</HiddenSlides>
  <MMClips>0</MMClips>
  <ScaleCrop>false</ScaleCrop>
  <HeadingPairs>
    <vt:vector size="8" baseType="variant">
      <vt:variant>
        <vt:lpstr>Использованные шрифты</vt:lpstr>
      </vt:variant>
      <vt:variant>
        <vt:i4>2</vt:i4>
      </vt:variant>
      <vt:variant>
        <vt:lpstr>Тема</vt:lpstr>
      </vt:variant>
      <vt:variant>
        <vt:i4>1</vt:i4>
      </vt:variant>
      <vt:variant>
        <vt:lpstr>Внедренные серверы OLE</vt:lpstr>
      </vt:variant>
      <vt:variant>
        <vt:i4>1</vt:i4>
      </vt:variant>
      <vt:variant>
        <vt:lpstr>Заголовки слайдов</vt:lpstr>
      </vt:variant>
      <vt:variant>
        <vt:i4>73</vt:i4>
      </vt:variant>
    </vt:vector>
  </HeadingPairs>
  <TitlesOfParts>
    <vt:vector size="77" baseType="lpstr">
      <vt:lpstr>Arial</vt:lpstr>
      <vt:lpstr>Tahoma</vt:lpstr>
      <vt:lpstr>презентація Word 1</vt:lpstr>
      <vt:lpstr>Microsoft Visio Drawing</vt:lpstr>
      <vt:lpstr>Microsoft® Office  Word Навчання 2007</vt:lpstr>
      <vt:lpstr>Зміст курсу</vt:lpstr>
      <vt:lpstr>Огляд: Чи чули ви таке слово?</vt:lpstr>
      <vt:lpstr>Цілі курсу   </vt:lpstr>
      <vt:lpstr>Урок 1</vt:lpstr>
      <vt:lpstr>Ознайомлення зі стрічкою</vt:lpstr>
      <vt:lpstr>Робота зі стрічкою</vt:lpstr>
      <vt:lpstr>Використання стрічки для типових операцій</vt:lpstr>
      <vt:lpstr>Що на стрічці?</vt:lpstr>
      <vt:lpstr>Запускачі діалогових вікон у групах</vt:lpstr>
      <vt:lpstr>Відображаються додаткові вкладки</vt:lpstr>
      <vt:lpstr>Відображаються інші вкладки</vt:lpstr>
      <vt:lpstr>Мініпанель</vt:lpstr>
      <vt:lpstr>Мініпанель</vt:lpstr>
      <vt:lpstr>Панель швидкого доступу</vt:lpstr>
      <vt:lpstr>Панель швидкого доступу</vt:lpstr>
      <vt:lpstr>Тимчасове приховування стрічки</vt:lpstr>
      <vt:lpstr>Тимчасове приховування стрічки</vt:lpstr>
      <vt:lpstr>Використання клавіатури</vt:lpstr>
      <vt:lpstr>Використання клавіатури</vt:lpstr>
      <vt:lpstr>Використання клавіатури </vt:lpstr>
      <vt:lpstr>Пропозиції для практичних занять</vt:lpstr>
      <vt:lpstr>Тест 1, запитання 1</vt:lpstr>
      <vt:lpstr>Тест 1, запитання 1: Відповідь</vt:lpstr>
      <vt:lpstr>Тест 1, запитання 2</vt:lpstr>
      <vt:lpstr>Тест 1, запитання 2: Відповідь</vt:lpstr>
      <vt:lpstr>Тест 1, запитання 3</vt:lpstr>
      <vt:lpstr>Тест 1, запитання 3: Відповідь</vt:lpstr>
      <vt:lpstr>Урок 2</vt:lpstr>
      <vt:lpstr>Пошук повсякденних команд</vt:lpstr>
      <vt:lpstr>Починаємо з натискання кнопки «Microsoft Office»</vt:lpstr>
      <vt:lpstr>Маркери, нумерація тощо</vt:lpstr>
      <vt:lpstr>Маркери, нумерація тощо</vt:lpstr>
      <vt:lpstr>Як щодо стилів?</vt:lpstr>
      <vt:lpstr>Як щодо стилів?</vt:lpstr>
      <vt:lpstr>Формат за зразком</vt:lpstr>
      <vt:lpstr>Вставлення рисунків, посилань і колонтитулів</vt:lpstr>
      <vt:lpstr>Масштаб</vt:lpstr>
      <vt:lpstr>Перевірка правопису та граматики</vt:lpstr>
      <vt:lpstr>Готово до друку?</vt:lpstr>
      <vt:lpstr>Так, готово до друку</vt:lpstr>
      <vt:lpstr>Так, готово до друку</vt:lpstr>
      <vt:lpstr>Про що не знає користувач</vt:lpstr>
      <vt:lpstr>Про що не знає користувач</vt:lpstr>
      <vt:lpstr>Пропозиції для практичних занять</vt:lpstr>
      <vt:lpstr>Тест 2, запитання 1</vt:lpstr>
      <vt:lpstr>Тест 2, запитання 1: Відповідь</vt:lpstr>
      <vt:lpstr>Тест 2, запитання 2</vt:lpstr>
      <vt:lpstr>Тест 2, запитання 2: Відповідь</vt:lpstr>
      <vt:lpstr>Тест 2, запитання 3</vt:lpstr>
      <vt:lpstr>Тест 2, запитання 3: Відповідь</vt:lpstr>
      <vt:lpstr>Урок 3</vt:lpstr>
      <vt:lpstr>Новий формат файлу</vt:lpstr>
      <vt:lpstr>Чому змінено? Формат XML</vt:lpstr>
      <vt:lpstr>Чому змінено? Нові функції</vt:lpstr>
      <vt:lpstr>Як дізнатися, що використовується новий формат? </vt:lpstr>
      <vt:lpstr>Існує кілька форматів файлів?</vt:lpstr>
      <vt:lpstr>Як стосовно наявних документів?</vt:lpstr>
      <vt:lpstr>Режим сумісності</vt:lpstr>
      <vt:lpstr>Перетворення старих файлів</vt:lpstr>
      <vt:lpstr>Спільне використання документів за допомогою конвертора</vt:lpstr>
      <vt:lpstr>Спільне використання документів за допомогою конвертора</vt:lpstr>
      <vt:lpstr>Спільне використання документів за допомогою конвертора</vt:lpstr>
      <vt:lpstr>Спільне використання документів шляхом їх збереження у старому форматі</vt:lpstr>
      <vt:lpstr>Спільне використання документів шляхом їх збереження у старому форматі</vt:lpstr>
      <vt:lpstr>Тест 3, запитання 1</vt:lpstr>
      <vt:lpstr>Тест 3, запитання 1: Відповідь</vt:lpstr>
      <vt:lpstr>Тест 3, запитання 2</vt:lpstr>
      <vt:lpstr>Тест 3, запитання 2: Відповідь</vt:lpstr>
      <vt:lpstr>Тест 3, запитання 3</vt:lpstr>
      <vt:lpstr>Тест 3, запитання 3: Відповідь</vt:lpstr>
      <vt:lpstr>Пам'ятка</vt:lpstr>
      <vt:lpstr>ЯК КОРИСТУВАТИСЯ ЦИМ ШАБЛОНОМ</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Word Навчання 2007</dc:title>
  <dc:creator>41</dc:creator>
  <cp:lastModifiedBy>41</cp:lastModifiedBy>
  <cp:revision>1</cp:revision>
  <dcterms:created xsi:type="dcterms:W3CDTF">2013-10-09T09:18:04Z</dcterms:created>
  <dcterms:modified xsi:type="dcterms:W3CDTF">2013-10-09T09:28:23Z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TC102026349990</vt:lpwstr>
  </property>
</Properties>
</file>