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2B4F-7535-4199-B8DF-3F5F4C57DAE8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2962-3B41-49A7-97CE-8B7CDCF46C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ОБЛІК ДЕБІТОРСЬКОЇ ЗАБОРГОВАНОСТІ</a:t>
            </a:r>
          </a:p>
          <a:p>
            <a:r>
              <a:rPr lang="ru-RU" dirty="0">
                <a:solidFill>
                  <a:schemeClr val="tx1"/>
                </a:solidFill>
              </a:rPr>
              <a:t>4.3.1. </a:t>
            </a:r>
            <a:r>
              <a:rPr lang="ru-RU" dirty="0" err="1">
                <a:solidFill>
                  <a:schemeClr val="tx1"/>
                </a:solidFill>
              </a:rPr>
              <a:t>Визначення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дебіторської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заборгованості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Методологічні</a:t>
            </a:r>
            <a:r>
              <a:rPr lang="ru-RU" dirty="0">
                <a:solidFill>
                  <a:schemeClr val="tx1"/>
                </a:solidFill>
              </a:rPr>
              <a:t> засади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бухгалтерському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обліку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дебіторську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заборгованість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розкриття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фінансових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звітах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вивчає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Положення</a:t>
            </a:r>
            <a:r>
              <a:rPr lang="ru-RU" dirty="0">
                <a:solidFill>
                  <a:schemeClr val="tx1"/>
                </a:solidFill>
              </a:rPr>
              <a:t> (стандарт) </a:t>
            </a:r>
            <a:r>
              <a:rPr lang="ru-RU" dirty="0" err="1">
                <a:solidFill>
                  <a:schemeClr val="tx1"/>
                </a:solidFill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обліку</a:t>
            </a:r>
            <a:r>
              <a:rPr lang="ru-RU" dirty="0">
                <a:solidFill>
                  <a:schemeClr val="tx1"/>
                </a:solidFill>
              </a:rPr>
              <a:t> 10 "</a:t>
            </a:r>
            <a:r>
              <a:rPr lang="ru-RU" dirty="0" err="1">
                <a:solidFill>
                  <a:schemeClr val="tx1"/>
                </a:solidFill>
              </a:rPr>
              <a:t>Дебіторська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заборгованість</a:t>
            </a:r>
            <a:r>
              <a:rPr lang="ru-RU" dirty="0">
                <a:solidFill>
                  <a:schemeClr val="tx1"/>
                </a:solidFill>
              </a:rPr>
              <a:t>". </a:t>
            </a:r>
            <a:r>
              <a:rPr lang="ru-RU" dirty="0" err="1">
                <a:solidFill>
                  <a:schemeClr val="tx1"/>
                </a:solidFill>
              </a:rPr>
              <a:t>Норми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П(С)БО </a:t>
            </a:r>
            <a:r>
              <a:rPr lang="ru-RU" dirty="0" err="1">
                <a:solidFill>
                  <a:schemeClr val="tx1"/>
                </a:solidFill>
              </a:rPr>
              <a:t>застосовуються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організаціями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юридичними</a:t>
            </a:r>
            <a:r>
              <a:rPr lang="ru-RU" dirty="0">
                <a:solidFill>
                  <a:schemeClr val="tx1"/>
                </a:solidFill>
              </a:rPr>
              <a:t> особами </a:t>
            </a:r>
            <a:r>
              <a:rPr lang="ru-RU" dirty="0" err="1">
                <a:solidFill>
                  <a:schemeClr val="tx1"/>
                </a:solidFill>
              </a:rPr>
              <a:t>незалежно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крім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бюджетних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</a:t>
            </a:r>
            <a:r>
              <a:rPr lang="ru-RU" dirty="0">
                <a:solidFill>
                  <a:schemeClr val="tx1"/>
                </a:solidFill>
              </a:rPr>
              <a:t>). 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П(С)БО 10 </a:t>
            </a:r>
            <a:r>
              <a:rPr lang="ru-RU" dirty="0" err="1" smtClean="0"/>
              <a:t>дебітори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юридичні</a:t>
            </a:r>
            <a:r>
              <a:rPr lang="ru-RU" dirty="0" smtClean="0"/>
              <a:t> та </a:t>
            </a:r>
            <a:r>
              <a:rPr lang="ru-RU" dirty="0" err="1" smtClean="0"/>
              <a:t>фізичні</a:t>
            </a:r>
            <a:r>
              <a:rPr lang="ru-RU" dirty="0" smtClean="0"/>
              <a:t> особи,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минулих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заборгували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еквівалентів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сума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дебіторів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на </a:t>
            </a:r>
            <a:r>
              <a:rPr lang="ru-RU" dirty="0" err="1" smtClean="0"/>
              <a:t>певну</a:t>
            </a:r>
            <a:r>
              <a:rPr lang="ru-RU" dirty="0" smtClean="0"/>
              <a:t> дату.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 </a:t>
            </a:r>
            <a:r>
              <a:rPr lang="ru-RU" sz="2400" dirty="0" err="1" smtClean="0"/>
              <a:t>терміном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погашення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довгострокову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поточну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дебіторську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заборгованість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Поточна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дебіторська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заборгованість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сума </a:t>
            </a:r>
            <a:r>
              <a:rPr lang="ru-RU" sz="2400" dirty="0" err="1" smtClean="0"/>
              <a:t>дебіторської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заборгованості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виникає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нормального </a:t>
            </a:r>
            <a:r>
              <a:rPr lang="ru-RU" sz="2400" dirty="0" err="1" smtClean="0"/>
              <a:t>операційного</a:t>
            </a:r>
            <a:r>
              <a:rPr lang="ru-RU" sz="2400" dirty="0" smtClean="0"/>
              <a:t> циклу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буде погашена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дванадцяти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дати</a:t>
            </a:r>
            <a:r>
              <a:rPr lang="ru-RU" sz="2400" dirty="0" smtClean="0"/>
              <a:t> балансу.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Довгострокова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дебіторська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заборгованість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сума </a:t>
            </a:r>
            <a:r>
              <a:rPr lang="ru-RU" sz="2400" dirty="0" err="1" smtClean="0"/>
              <a:t>дебіторської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заборгованості</a:t>
            </a:r>
            <a:r>
              <a:rPr lang="ru-RU" sz="2400" dirty="0" smtClean="0"/>
              <a:t>, яка не </a:t>
            </a:r>
            <a:r>
              <a:rPr lang="ru-RU" sz="2400" dirty="0" err="1" smtClean="0"/>
              <a:t>виникає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нормального </a:t>
            </a:r>
            <a:r>
              <a:rPr lang="ru-RU" sz="2400" dirty="0" err="1" smtClean="0"/>
              <a:t>операційного</a:t>
            </a:r>
            <a:r>
              <a:rPr lang="ru-RU" sz="2400" dirty="0" smtClean="0"/>
              <a:t> циклу та буде погашена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дванадцяти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дати</a:t>
            </a:r>
            <a:r>
              <a:rPr lang="ru-RU" sz="2400" dirty="0" smtClean="0"/>
              <a:t> балансу.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Дебіторська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заборгованість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забезпечена</a:t>
            </a:r>
            <a:r>
              <a:rPr lang="ru-RU" sz="2400" dirty="0" smtClean="0"/>
              <a:t> (векселями) та </a:t>
            </a:r>
            <a:r>
              <a:rPr lang="ru-RU" sz="2400" dirty="0" err="1" smtClean="0"/>
              <a:t>незабезпечена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на:</a:t>
            </a:r>
            <a:endParaRPr lang="en-US" dirty="0" smtClean="0"/>
          </a:p>
          <a:p>
            <a:r>
              <a:rPr lang="ru-RU" u="sng" dirty="0" err="1" smtClean="0"/>
              <a:t>безнадійну</a:t>
            </a:r>
            <a:r>
              <a:rPr lang="ru-RU" u="sng" dirty="0" smtClean="0"/>
              <a:t>;</a:t>
            </a:r>
          </a:p>
          <a:p>
            <a:r>
              <a:rPr lang="ru-RU" u="sng" dirty="0" err="1" smtClean="0"/>
              <a:t>сумнівну</a:t>
            </a:r>
            <a:r>
              <a:rPr lang="ru-RU" u="sng" dirty="0" smtClean="0"/>
              <a:t>;</a:t>
            </a:r>
          </a:p>
          <a:p>
            <a:r>
              <a:rPr lang="ru-RU" u="sng" dirty="0" err="1" smtClean="0"/>
              <a:t>дійсну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dirty="0" err="1" smtClean="0"/>
              <a:t>на:дебіторську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векселі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розрахунками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поточну</a:t>
            </a:r>
            <a:r>
              <a:rPr lang="ru-RU" dirty="0" smtClean="0"/>
              <a:t> </a:t>
            </a:r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r>
              <a:rPr lang="ru-RU" sz="2200" b="1" dirty="0" err="1"/>
              <a:t>Дебіторська</a:t>
            </a:r>
            <a:r>
              <a:rPr lang="ru-RU" sz="2200" b="1" dirty="0"/>
              <a:t> </a:t>
            </a:r>
            <a:r>
              <a:rPr lang="ru-RU" sz="2200" b="1" dirty="0" err="1"/>
              <a:t>заборгованість</a:t>
            </a:r>
            <a:r>
              <a:rPr lang="ru-RU" sz="2200" b="1" dirty="0"/>
              <a:t> за </a:t>
            </a:r>
            <a:r>
              <a:rPr lang="ru-RU" sz="2200" b="1" dirty="0" err="1"/>
              <a:t>товари</a:t>
            </a:r>
            <a:r>
              <a:rPr lang="ru-RU" sz="2200" b="1" dirty="0"/>
              <a:t>, </a:t>
            </a:r>
            <a:r>
              <a:rPr lang="ru-RU" sz="2200" b="1" dirty="0" err="1"/>
              <a:t>роботи</a:t>
            </a:r>
            <a:r>
              <a:rPr lang="ru-RU" sz="2200" b="1" dirty="0"/>
              <a:t>, </a:t>
            </a:r>
            <a:r>
              <a:rPr lang="ru-RU" sz="2200" b="1" dirty="0" err="1"/>
              <a:t>послуги</a:t>
            </a:r>
            <a:endParaRPr lang="ru-RU" sz="2200" b="1" dirty="0"/>
          </a:p>
          <a:p>
            <a:r>
              <a:rPr lang="ru-RU" sz="2200" dirty="0" err="1"/>
              <a:t>Дебіторська</a:t>
            </a:r>
            <a:r>
              <a:rPr lang="ru-RU" sz="2200" dirty="0"/>
              <a:t> </a:t>
            </a:r>
            <a:r>
              <a:rPr lang="ru-RU" sz="2200" dirty="0" err="1"/>
              <a:t>заборгованість</a:t>
            </a:r>
            <a:r>
              <a:rPr lang="ru-RU" sz="2200" dirty="0"/>
              <a:t> за </a:t>
            </a:r>
            <a:r>
              <a:rPr lang="ru-RU" sz="2200" dirty="0" err="1"/>
              <a:t>товари</a:t>
            </a:r>
            <a:r>
              <a:rPr lang="ru-RU" sz="2200" dirty="0"/>
              <a:t>, </a:t>
            </a:r>
            <a:r>
              <a:rPr lang="ru-RU" sz="2200" dirty="0" err="1"/>
              <a:t>роботи</a:t>
            </a:r>
            <a:r>
              <a:rPr lang="ru-RU" sz="2200" dirty="0"/>
              <a:t> та </a:t>
            </a:r>
            <a:r>
              <a:rPr lang="ru-RU" sz="2200" dirty="0" err="1"/>
              <a:t>послуги</a:t>
            </a:r>
            <a:r>
              <a:rPr lang="ru-RU" sz="2200" dirty="0"/>
              <a:t> </a:t>
            </a:r>
            <a:r>
              <a:rPr lang="ru-RU" sz="2200" dirty="0" err="1"/>
              <a:t>виникає</a:t>
            </a:r>
            <a:r>
              <a:rPr lang="ru-RU" sz="2200" dirty="0"/>
              <a:t>, коли </a:t>
            </a:r>
            <a:r>
              <a:rPr lang="ru-RU" sz="2200" dirty="0" err="1"/>
              <a:t>підприємство</a:t>
            </a:r>
            <a:r>
              <a:rPr lang="ru-RU" sz="2200" dirty="0"/>
              <a:t> </a:t>
            </a:r>
            <a:r>
              <a:rPr lang="ru-RU" sz="2200" dirty="0" err="1"/>
              <a:t>реалізує</a:t>
            </a:r>
            <a:r>
              <a:rPr lang="ru-RU" sz="2200" dirty="0"/>
              <a:t> </a:t>
            </a:r>
            <a:r>
              <a:rPr lang="ru-RU" sz="2200" dirty="0" err="1"/>
              <a:t>товари</a:t>
            </a:r>
            <a:r>
              <a:rPr lang="ru-RU" sz="2200" dirty="0"/>
              <a:t> в кредит,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відстроченням</a:t>
            </a:r>
            <a:r>
              <a:rPr lang="ru-RU" sz="2200" dirty="0"/>
              <a:t> платежу.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Для </a:t>
            </a:r>
            <a:r>
              <a:rPr lang="ru-RU" sz="2200" dirty="0" err="1"/>
              <a:t>бухгалтерського</a:t>
            </a:r>
            <a:r>
              <a:rPr lang="ru-RU" sz="2200" dirty="0"/>
              <a:t> </a:t>
            </a:r>
            <a:r>
              <a:rPr lang="ru-RU" sz="2200" dirty="0" err="1"/>
              <a:t>обліку</a:t>
            </a:r>
            <a:r>
              <a:rPr lang="ru-RU" sz="2200" dirty="0"/>
              <a:t> </a:t>
            </a:r>
            <a:r>
              <a:rPr lang="ru-RU" sz="2200" dirty="0" err="1"/>
              <a:t>дебіторської</a:t>
            </a:r>
            <a:r>
              <a:rPr lang="ru-RU" sz="2200" dirty="0"/>
              <a:t> </a:t>
            </a:r>
            <a:r>
              <a:rPr lang="ru-RU" sz="2200" dirty="0" err="1"/>
              <a:t>заборгованості</a:t>
            </a:r>
            <a:r>
              <a:rPr lang="ru-RU" sz="2200" dirty="0"/>
              <a:t>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</a:t>
            </a:r>
            <a:r>
              <a:rPr lang="ru-RU" sz="2200" dirty="0" err="1"/>
              <a:t>рахунок</a:t>
            </a:r>
            <a:r>
              <a:rPr lang="ru-RU" sz="2200" dirty="0"/>
              <a:t> 36 "</a:t>
            </a:r>
            <a:r>
              <a:rPr lang="ru-RU" sz="2200" dirty="0" err="1"/>
              <a:t>Розрахунки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покупцями</a:t>
            </a:r>
            <a:r>
              <a:rPr lang="ru-RU" sz="2200" dirty="0"/>
              <a:t> та </a:t>
            </a:r>
            <a:r>
              <a:rPr lang="ru-RU" sz="2200" dirty="0" err="1"/>
              <a:t>замовниками</a:t>
            </a:r>
            <a:r>
              <a:rPr lang="ru-RU" sz="2200" dirty="0"/>
              <a:t>",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два </a:t>
            </a:r>
            <a:r>
              <a:rPr lang="ru-RU" sz="2200" dirty="0" err="1"/>
              <a:t>субрахунки</a:t>
            </a:r>
            <a:r>
              <a:rPr lang="ru-RU" sz="2200" dirty="0"/>
              <a:t>: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361 "</a:t>
            </a:r>
            <a:r>
              <a:rPr lang="ru-RU" sz="2200" dirty="0" err="1"/>
              <a:t>Розрахунки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вітчизняними</a:t>
            </a:r>
            <a:r>
              <a:rPr lang="ru-RU" sz="2200" dirty="0"/>
              <a:t> </a:t>
            </a:r>
            <a:r>
              <a:rPr lang="ru-RU" sz="2200" dirty="0" err="1"/>
              <a:t>покупцями</a:t>
            </a:r>
            <a:r>
              <a:rPr lang="ru-RU" sz="2200" dirty="0"/>
              <a:t>";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362 "</a:t>
            </a:r>
            <a:r>
              <a:rPr lang="ru-RU" sz="2200" dirty="0" err="1"/>
              <a:t>Розрахунки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іноземними</a:t>
            </a:r>
            <a:r>
              <a:rPr lang="ru-RU" sz="2200" dirty="0"/>
              <a:t> </a:t>
            </a:r>
            <a:r>
              <a:rPr lang="ru-RU" sz="2200" dirty="0" err="1"/>
              <a:t>покупцями</a:t>
            </a:r>
            <a:r>
              <a:rPr lang="ru-RU" sz="2200" dirty="0"/>
              <a:t>".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 дебетом </a:t>
            </a:r>
            <a:r>
              <a:rPr lang="ru-RU" dirty="0" err="1" smtClean="0"/>
              <a:t>рахунка</a:t>
            </a:r>
            <a:r>
              <a:rPr lang="ru-RU" dirty="0" smtClean="0"/>
              <a:t>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яка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податок</a:t>
            </a:r>
            <a:r>
              <a:rPr lang="ru-RU" dirty="0" smtClean="0"/>
              <a:t> на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, </a:t>
            </a:r>
            <a:r>
              <a:rPr lang="ru-RU" dirty="0" err="1" smtClean="0"/>
              <a:t>акцизи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збори</a:t>
            </a:r>
            <a:r>
              <a:rPr lang="ru-RU" dirty="0" smtClean="0"/>
              <a:t> (</a:t>
            </a:r>
            <a:r>
              <a:rPr lang="ru-RU" dirty="0" err="1" smtClean="0"/>
              <a:t>обов`язкові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перерахуванню</a:t>
            </a:r>
            <a:r>
              <a:rPr lang="ru-RU" dirty="0" smtClean="0"/>
              <a:t> до </a:t>
            </a:r>
            <a:r>
              <a:rPr lang="ru-RU" dirty="0" err="1" smtClean="0"/>
              <a:t>бюджетів</a:t>
            </a:r>
            <a:r>
              <a:rPr lang="ru-RU" dirty="0" smtClean="0"/>
              <a:t> та </a:t>
            </a:r>
            <a:r>
              <a:rPr lang="ru-RU" dirty="0" err="1" smtClean="0"/>
              <a:t>позабюджетних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включені</a:t>
            </a:r>
            <a:r>
              <a:rPr lang="ru-RU" dirty="0" smtClean="0"/>
              <a:t> у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продукцію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активом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визнанням</a:t>
            </a:r>
            <a:r>
              <a:rPr lang="ru-RU" dirty="0" smtClean="0"/>
              <a:t> доходу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Продаж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записом</a:t>
            </a:r>
            <a:r>
              <a:rPr lang="ru-RU" dirty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Дебет 36 "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покупцями</a:t>
            </a:r>
            <a:r>
              <a:rPr lang="ru-RU" dirty="0"/>
              <a:t> та </a:t>
            </a:r>
            <a:r>
              <a:rPr lang="ru-RU" dirty="0" err="1"/>
              <a:t>замовниками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Кредит 70 "Доходи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суму ПДВ: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Дебет 70 "Доходи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Кредит 641 "</a:t>
            </a:r>
            <a:r>
              <a:rPr lang="ru-RU" dirty="0" err="1"/>
              <a:t>Розрахунки</a:t>
            </a:r>
            <a:r>
              <a:rPr lang="ru-RU" dirty="0"/>
              <a:t> за </a:t>
            </a:r>
            <a:r>
              <a:rPr lang="ru-RU" dirty="0" err="1"/>
              <a:t>податками</a:t>
            </a:r>
            <a:r>
              <a:rPr lang="ru-RU" dirty="0"/>
              <a:t>" (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"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за</a:t>
            </a:r>
            <a:r>
              <a:rPr lang="ru-RU" dirty="0"/>
              <a:t> </a:t>
            </a:r>
            <a:r>
              <a:rPr lang="ru-RU" dirty="0" err="1"/>
              <a:t>податками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")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/>
              <a:t>реалізованих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Дебет 90 "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Кредит 26 "Готова </a:t>
            </a:r>
            <a:r>
              <a:rPr lang="ru-RU" dirty="0" err="1"/>
              <a:t>продукція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Кредит 27 "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"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Кредит 28 "</a:t>
            </a:r>
            <a:r>
              <a:rPr lang="ru-RU" dirty="0" err="1"/>
              <a:t>Товари</a:t>
            </a:r>
            <a:r>
              <a:rPr lang="ru-RU" dirty="0"/>
              <a:t>"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/>
              <a:t>За кредитом </a:t>
            </a:r>
            <a:r>
              <a:rPr lang="ru-RU" sz="2400" dirty="0" err="1"/>
              <a:t>рахунка</a:t>
            </a:r>
            <a:r>
              <a:rPr lang="ru-RU" sz="2400" dirty="0"/>
              <a:t> 36 "</a:t>
            </a:r>
            <a:r>
              <a:rPr lang="ru-RU" sz="2400" dirty="0" err="1"/>
              <a:t>Розрахунки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покупцями</a:t>
            </a:r>
            <a:r>
              <a:rPr lang="ru-RU" sz="2400" dirty="0"/>
              <a:t> та </a:t>
            </a:r>
            <a:r>
              <a:rPr lang="ru-RU" sz="2400" dirty="0" err="1"/>
              <a:t>замовниками</a:t>
            </a:r>
            <a:r>
              <a:rPr lang="ru-RU" sz="2400" dirty="0"/>
              <a:t>" </a:t>
            </a:r>
            <a:r>
              <a:rPr lang="ru-RU" sz="2400" dirty="0" err="1"/>
              <a:t>відображається</a:t>
            </a:r>
            <a:r>
              <a:rPr lang="ru-RU" sz="2400" dirty="0"/>
              <a:t> </a:t>
            </a:r>
            <a:r>
              <a:rPr lang="ru-RU" sz="2400" dirty="0" err="1"/>
              <a:t>погашення</a:t>
            </a:r>
            <a:r>
              <a:rPr lang="ru-RU" sz="2400" dirty="0"/>
              <a:t> </a:t>
            </a:r>
            <a:r>
              <a:rPr lang="ru-RU" sz="2400" dirty="0" err="1"/>
              <a:t>дебіторської</a:t>
            </a:r>
            <a:r>
              <a:rPr lang="ru-RU" sz="2400" dirty="0"/>
              <a:t> </a:t>
            </a:r>
            <a:r>
              <a:rPr lang="ru-RU" sz="2400" dirty="0" err="1"/>
              <a:t>заборгованості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дебіторська</a:t>
            </a:r>
            <a:r>
              <a:rPr lang="ru-RU" sz="2400" dirty="0"/>
              <a:t> </a:t>
            </a:r>
            <a:r>
              <a:rPr lang="ru-RU" sz="2400" dirty="0" err="1"/>
              <a:t>заборгованість</a:t>
            </a:r>
            <a:r>
              <a:rPr lang="ru-RU" sz="2400" dirty="0"/>
              <a:t> </a:t>
            </a:r>
            <a:r>
              <a:rPr lang="ru-RU" sz="2400" dirty="0" err="1"/>
              <a:t>погашається</a:t>
            </a:r>
            <a:r>
              <a:rPr lang="ru-RU" sz="2400" dirty="0"/>
              <a:t> </a:t>
            </a:r>
            <a:r>
              <a:rPr lang="ru-RU" sz="2400" dirty="0" err="1"/>
              <a:t>грошовими</a:t>
            </a:r>
            <a:r>
              <a:rPr lang="ru-RU" sz="2400" dirty="0"/>
              <a:t> коштами,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надійшли</a:t>
            </a:r>
            <a:r>
              <a:rPr lang="ru-RU" sz="2400" dirty="0"/>
              <a:t> на </a:t>
            </a:r>
            <a:r>
              <a:rPr lang="ru-RU" sz="2400" dirty="0" err="1"/>
              <a:t>рахунки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 в </a:t>
            </a:r>
            <a:r>
              <a:rPr lang="ru-RU" sz="2400" dirty="0" err="1"/>
              <a:t>банківських</a:t>
            </a:r>
            <a:r>
              <a:rPr lang="ru-RU" sz="2400" dirty="0"/>
              <a:t> </a:t>
            </a:r>
            <a:r>
              <a:rPr lang="ru-RU" sz="2400" dirty="0" err="1"/>
              <a:t>установах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</a:t>
            </a:r>
            <a:r>
              <a:rPr lang="ru-RU" sz="2400" dirty="0"/>
              <a:t> </a:t>
            </a:r>
            <a:r>
              <a:rPr lang="ru-RU" sz="2400" dirty="0" err="1"/>
              <a:t>касу</a:t>
            </a:r>
            <a:r>
              <a:rPr lang="ru-RU" sz="2400" dirty="0"/>
              <a:t>, </a:t>
            </a:r>
            <a:r>
              <a:rPr lang="ru-RU" sz="2400" dirty="0" err="1"/>
              <a:t>складається</a:t>
            </a:r>
            <a:r>
              <a:rPr lang="ru-RU" sz="2400" dirty="0"/>
              <a:t> </a:t>
            </a:r>
            <a:r>
              <a:rPr lang="ru-RU" sz="2400" dirty="0" err="1"/>
              <a:t>запис</a:t>
            </a:r>
            <a:r>
              <a:rPr lang="ru-RU" sz="2400" dirty="0"/>
              <a:t>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Дебет 30 "</a:t>
            </a:r>
            <a:r>
              <a:rPr lang="ru-RU" sz="2400" dirty="0" err="1"/>
              <a:t>Каса</a:t>
            </a:r>
            <a:r>
              <a:rPr lang="ru-RU" sz="2400" dirty="0"/>
              <a:t>"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Дебет 31 "</a:t>
            </a:r>
            <a:r>
              <a:rPr lang="ru-RU" sz="2400" dirty="0" err="1"/>
              <a:t>Рахунки</a:t>
            </a:r>
            <a:r>
              <a:rPr lang="ru-RU" sz="2400" dirty="0"/>
              <a:t> в банках"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Кредит 36 "</a:t>
            </a:r>
            <a:r>
              <a:rPr lang="ru-RU" sz="2400" dirty="0" err="1"/>
              <a:t>Розрахунки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покупцями</a:t>
            </a:r>
            <a:r>
              <a:rPr lang="ru-RU" sz="2400" dirty="0"/>
              <a:t> та </a:t>
            </a:r>
            <a:r>
              <a:rPr lang="ru-RU" sz="2400" dirty="0" err="1"/>
              <a:t>замовниками</a:t>
            </a:r>
            <a:r>
              <a:rPr lang="ru-RU" sz="2400" dirty="0"/>
              <a:t>" </a:t>
            </a:r>
            <a:r>
              <a:rPr lang="ru-RU" sz="2400" dirty="0" err="1"/>
              <a:t>тощо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у кредит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непогашення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. Тому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,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сумніви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Сумнівний</a:t>
            </a:r>
            <a:r>
              <a:rPr lang="ru-RU" dirty="0" smtClean="0"/>
              <a:t> борг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продукцію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невпевненість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боржником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Сумнівні</a:t>
            </a:r>
            <a:r>
              <a:rPr lang="ru-RU" dirty="0" smtClean="0"/>
              <a:t> борги </a:t>
            </a:r>
            <a:r>
              <a:rPr lang="ru-RU" dirty="0" err="1" smtClean="0"/>
              <a:t>завищують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результат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, тому,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принципом </a:t>
            </a:r>
            <a:r>
              <a:rPr lang="ru-RU" dirty="0" err="1" smtClean="0"/>
              <a:t>обачності</a:t>
            </a:r>
            <a:r>
              <a:rPr lang="ru-RU" dirty="0" smtClean="0"/>
              <a:t>,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повинне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неповернення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у момент </a:t>
            </a:r>
            <a:r>
              <a:rPr lang="ru-RU" dirty="0" err="1" smtClean="0"/>
              <a:t>визначення</a:t>
            </a:r>
            <a:r>
              <a:rPr lang="ru-RU" dirty="0" smtClean="0"/>
              <a:t> доходу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, а не в тому </a:t>
            </a:r>
            <a:r>
              <a:rPr lang="ru-RU" dirty="0" err="1" smtClean="0"/>
              <a:t>періоді</a:t>
            </a:r>
            <a:r>
              <a:rPr lang="ru-RU" dirty="0" smtClean="0"/>
              <a:t>, коли </a:t>
            </a:r>
            <a:r>
              <a:rPr lang="ru-RU" dirty="0" err="1" smtClean="0"/>
              <a:t>покупці</a:t>
            </a:r>
            <a:r>
              <a:rPr lang="ru-RU" dirty="0" smtClean="0"/>
              <a:t> не </a:t>
            </a:r>
            <a:r>
              <a:rPr lang="ru-RU" dirty="0" err="1" smtClean="0"/>
              <a:t>змогли</a:t>
            </a:r>
            <a:r>
              <a:rPr lang="ru-RU" dirty="0" smtClean="0"/>
              <a:t> </a:t>
            </a:r>
            <a:r>
              <a:rPr lang="ru-RU" dirty="0" err="1" smtClean="0"/>
              <a:t>оплатити</a:t>
            </a:r>
            <a:r>
              <a:rPr lang="ru-RU" dirty="0" smtClean="0"/>
              <a:t> товар.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286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2013-12-03T08:41:24Z</dcterms:created>
  <dcterms:modified xsi:type="dcterms:W3CDTF">2013-12-03T08:46:44Z</dcterms:modified>
</cp:coreProperties>
</file>